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3" r:id="rId2"/>
    <p:sldMasterId id="2147483661" r:id="rId3"/>
    <p:sldMasterId id="2147483685" r:id="rId4"/>
  </p:sldMasterIdLst>
  <p:notesMasterIdLst>
    <p:notesMasterId r:id="rId146"/>
  </p:notesMasterIdLst>
  <p:sldIdLst>
    <p:sldId id="278" r:id="rId5"/>
    <p:sldId id="324" r:id="rId6"/>
    <p:sldId id="281" r:id="rId7"/>
    <p:sldId id="570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9" r:id="rId18"/>
    <p:sldId id="670" r:id="rId19"/>
    <p:sldId id="671" r:id="rId20"/>
    <p:sldId id="672" r:id="rId21"/>
    <p:sldId id="673" r:id="rId22"/>
    <p:sldId id="674" r:id="rId23"/>
    <p:sldId id="675" r:id="rId24"/>
    <p:sldId id="676" r:id="rId25"/>
    <p:sldId id="677" r:id="rId26"/>
    <p:sldId id="678" r:id="rId27"/>
    <p:sldId id="680" r:id="rId28"/>
    <p:sldId id="604" r:id="rId29"/>
    <p:sldId id="682" r:id="rId30"/>
    <p:sldId id="757" r:id="rId31"/>
    <p:sldId id="758" r:id="rId32"/>
    <p:sldId id="759" r:id="rId33"/>
    <p:sldId id="760" r:id="rId34"/>
    <p:sldId id="761" r:id="rId35"/>
    <p:sldId id="762" r:id="rId36"/>
    <p:sldId id="763" r:id="rId37"/>
    <p:sldId id="764" r:id="rId38"/>
    <p:sldId id="765" r:id="rId39"/>
    <p:sldId id="766" r:id="rId40"/>
    <p:sldId id="767" r:id="rId41"/>
    <p:sldId id="768" r:id="rId42"/>
    <p:sldId id="769" r:id="rId43"/>
    <p:sldId id="770" r:id="rId44"/>
    <p:sldId id="771" r:id="rId45"/>
    <p:sldId id="772" r:id="rId46"/>
    <p:sldId id="773" r:id="rId47"/>
    <p:sldId id="774" r:id="rId48"/>
    <p:sldId id="775" r:id="rId49"/>
    <p:sldId id="776" r:id="rId50"/>
    <p:sldId id="777" r:id="rId51"/>
    <p:sldId id="756" r:id="rId52"/>
    <p:sldId id="755" r:id="rId53"/>
    <p:sldId id="323" r:id="rId54"/>
    <p:sldId id="778" r:id="rId55"/>
    <p:sldId id="325" r:id="rId56"/>
    <p:sldId id="326" r:id="rId57"/>
    <p:sldId id="779" r:id="rId58"/>
    <p:sldId id="780" r:id="rId59"/>
    <p:sldId id="754" r:id="rId60"/>
    <p:sldId id="736" r:id="rId61"/>
    <p:sldId id="694" r:id="rId62"/>
    <p:sldId id="695" r:id="rId63"/>
    <p:sldId id="735" r:id="rId64"/>
    <p:sldId id="693" r:id="rId65"/>
    <p:sldId id="696" r:id="rId66"/>
    <p:sldId id="737" r:id="rId67"/>
    <p:sldId id="738" r:id="rId68"/>
    <p:sldId id="698" r:id="rId69"/>
    <p:sldId id="697" r:id="rId70"/>
    <p:sldId id="713" r:id="rId71"/>
    <p:sldId id="699" r:id="rId72"/>
    <p:sldId id="703" r:id="rId73"/>
    <p:sldId id="704" r:id="rId74"/>
    <p:sldId id="739" r:id="rId75"/>
    <p:sldId id="715" r:id="rId76"/>
    <p:sldId id="716" r:id="rId77"/>
    <p:sldId id="717" r:id="rId78"/>
    <p:sldId id="718" r:id="rId79"/>
    <p:sldId id="719" r:id="rId80"/>
    <p:sldId id="720" r:id="rId81"/>
    <p:sldId id="721" r:id="rId82"/>
    <p:sldId id="722" r:id="rId83"/>
    <p:sldId id="690" r:id="rId84"/>
    <p:sldId id="740" r:id="rId85"/>
    <p:sldId id="706" r:id="rId86"/>
    <p:sldId id="741" r:id="rId87"/>
    <p:sldId id="705" r:id="rId88"/>
    <p:sldId id="724" r:id="rId89"/>
    <p:sldId id="725" r:id="rId90"/>
    <p:sldId id="726" r:id="rId91"/>
    <p:sldId id="727" r:id="rId92"/>
    <p:sldId id="710" r:id="rId93"/>
    <p:sldId id="728" r:id="rId94"/>
    <p:sldId id="733" r:id="rId95"/>
    <p:sldId id="596" r:id="rId96"/>
    <p:sldId id="594" r:id="rId97"/>
    <p:sldId id="655" r:id="rId98"/>
    <p:sldId id="781" r:id="rId99"/>
    <p:sldId id="782" r:id="rId100"/>
    <p:sldId id="259" r:id="rId101"/>
    <p:sldId id="260" r:id="rId102"/>
    <p:sldId id="261" r:id="rId103"/>
    <p:sldId id="262" r:id="rId104"/>
    <p:sldId id="264" r:id="rId105"/>
    <p:sldId id="265" r:id="rId106"/>
    <p:sldId id="266" r:id="rId107"/>
    <p:sldId id="783" r:id="rId108"/>
    <p:sldId id="784" r:id="rId109"/>
    <p:sldId id="785" r:id="rId110"/>
    <p:sldId id="786" r:id="rId111"/>
    <p:sldId id="787" r:id="rId112"/>
    <p:sldId id="802" r:id="rId113"/>
    <p:sldId id="803" r:id="rId114"/>
    <p:sldId id="804" r:id="rId115"/>
    <p:sldId id="805" r:id="rId116"/>
    <p:sldId id="806" r:id="rId117"/>
    <p:sldId id="810" r:id="rId118"/>
    <p:sldId id="811" r:id="rId119"/>
    <p:sldId id="812" r:id="rId120"/>
    <p:sldId id="813" r:id="rId121"/>
    <p:sldId id="814" r:id="rId122"/>
    <p:sldId id="815" r:id="rId123"/>
    <p:sldId id="816" r:id="rId124"/>
    <p:sldId id="817" r:id="rId125"/>
    <p:sldId id="818" r:id="rId126"/>
    <p:sldId id="790" r:id="rId127"/>
    <p:sldId id="819" r:id="rId128"/>
    <p:sldId id="788" r:id="rId129"/>
    <p:sldId id="789" r:id="rId130"/>
    <p:sldId id="791" r:id="rId131"/>
    <p:sldId id="792" r:id="rId132"/>
    <p:sldId id="793" r:id="rId133"/>
    <p:sldId id="794" r:id="rId134"/>
    <p:sldId id="795" r:id="rId135"/>
    <p:sldId id="796" r:id="rId136"/>
    <p:sldId id="797" r:id="rId137"/>
    <p:sldId id="798" r:id="rId138"/>
    <p:sldId id="799" r:id="rId139"/>
    <p:sldId id="800" r:id="rId140"/>
    <p:sldId id="801" r:id="rId141"/>
    <p:sldId id="808" r:id="rId142"/>
    <p:sldId id="316" r:id="rId143"/>
    <p:sldId id="656" r:id="rId144"/>
    <p:sldId id="295" r:id="rId145"/>
  </p:sldIdLst>
  <p:sldSz cx="9144000" cy="5148263"/>
  <p:notesSz cx="6858000" cy="9144000"/>
  <p:embeddedFontLst>
    <p:embeddedFont>
      <p:font typeface="Calibri" panose="020F0502020204030204" pitchFamily="34" charset="0"/>
      <p:regular r:id="rId147"/>
      <p:bold r:id="rId148"/>
      <p:italic r:id="rId149"/>
      <p:boldItalic r:id="rId150"/>
    </p:embeddedFont>
    <p:embeddedFont>
      <p:font typeface="Calibri Light" panose="020F0302020204030204" pitchFamily="34" charset="0"/>
      <p:regular r:id="rId151"/>
      <p:italic r:id="rId152"/>
    </p:embeddedFont>
    <p:embeddedFont>
      <p:font typeface="Gotham HTF" charset="0"/>
      <p:bold r:id="rId153"/>
      <p:boldItalic r:id="rId154"/>
    </p:embeddedFont>
    <p:embeddedFont>
      <p:font typeface="Gotham HTF Light" charset="0"/>
      <p:regular r:id="rId155"/>
      <p:italic r:id="rId156"/>
    </p:embeddedFont>
    <p:embeddedFont>
      <p:font typeface="Gotham HTF Medium" charset="0"/>
      <p:regular r:id="rId1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pos="2971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orient="horz" pos="1622" userDrawn="1">
          <p15:clr>
            <a:srgbClr val="A4A3A4"/>
          </p15:clr>
        </p15:guide>
        <p15:guide id="8" pos="589" userDrawn="1">
          <p15:clr>
            <a:srgbClr val="A4A3A4"/>
          </p15:clr>
        </p15:guide>
        <p15:guide id="9" pos="5171" userDrawn="1">
          <p15:clr>
            <a:srgbClr val="A4A3A4"/>
          </p15:clr>
        </p15:guide>
        <p15:guide id="10" orient="horz" pos="692" userDrawn="1">
          <p15:clr>
            <a:srgbClr val="A4A3A4"/>
          </p15:clr>
        </p15:guide>
        <p15:guide id="11" orient="horz" pos="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70" autoAdjust="0"/>
  </p:normalViewPr>
  <p:slideViewPr>
    <p:cSldViewPr snapToGrid="0" snapToObjects="1">
      <p:cViewPr varScale="1">
        <p:scale>
          <a:sx n="95" d="100"/>
          <a:sy n="95" d="100"/>
        </p:scale>
        <p:origin x="1018" y="72"/>
      </p:cViewPr>
      <p:guideLst>
        <p:guide pos="2880"/>
        <p:guide orient="horz" pos="419"/>
        <p:guide orient="horz" pos="2869"/>
        <p:guide pos="2971"/>
        <p:guide pos="2767"/>
        <p:guide orient="horz" pos="1622"/>
        <p:guide pos="589"/>
        <p:guide pos="5171"/>
        <p:guide orient="horz" pos="692"/>
        <p:guide orient="horz" pos="8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font" Target="fonts/font3.fntdata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font" Target="fonts/font4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font" Target="fonts/font5.fntdata"/><Relationship Id="rId156" Type="http://schemas.openxmlformats.org/officeDocument/2006/relationships/font" Target="fonts/font10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7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8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1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9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0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7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1TDSA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6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4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6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A9DD7-D9CF-45C9-8657-D11E0580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5B745D-D856-401D-9F9E-852D967E8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F3EEFF-A226-47B1-BD37-C09AF819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FE1A48-2E4F-4452-B93C-DEA8AF91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4860F9-352D-4296-A52E-76CD5DBA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559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291B9-F084-42FB-A122-8D3A71B6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51FC8E-B572-43BA-92DE-B7DD2C9C0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F4F692-DCD0-45CF-A6C0-FFB41385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107D68-671D-4746-A5D5-DC89AAB5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C1578C-3D53-4F88-8720-1C4946BB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96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19585-7025-4F78-8BB4-8E5A4ED12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F17F2F-4DED-4FE9-B289-51F151ABA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0BB06B-BD52-4751-817C-BDF55E81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708EEE-254E-482C-A253-666DF280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037624-CCD9-43BC-BC57-DC2CC402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3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18E71-BCAF-4F3D-9EC0-B63D4EB6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E229E7-7546-4699-9757-9EF9E02F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FB2AAF-477A-4085-B2DE-16F233E2B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35365B-3051-4C7A-87E3-7450BDA4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8C3641-5A7D-43B3-9B62-595CC762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7D9996-2155-45D0-B555-00C966E1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115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C855D-6B1D-4CDC-85F5-2242F3FA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88B233-B1FE-42EE-9409-E0C1AD9F6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77F954-9320-432E-9994-3C8CC362F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EE5D6A2-EDEA-4DDE-BA2E-608AE1E41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2A477D-1F9F-4A6E-8A1B-77C82B48B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5B4D03-F211-48ED-9026-B3289A99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67EEDD-F4B1-4FE0-8D08-7737459C4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714D98-26AA-4D21-8A1C-15A3ADAC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69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6CE0E-1912-4DBA-8338-48419AB1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F53071-FE3D-4BAA-B4DB-4B067F9B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D38D02-52E8-4A4B-BDE0-04A1684F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7AA6D0-D4F6-4C20-8018-45654FC9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376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30C56C-47BC-44A4-91F4-CB4D21EB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714D74B-ED88-4351-98FD-A466CBFC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2CBF2C-6B19-4CDE-8504-C12BD29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24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1C1B0-FC07-4D11-A8DA-74E17225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DB7EDA-3CF3-4496-BF47-5CAF4C851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311141-5ADA-4121-A2ED-87C9203D0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0124AB-529B-4948-A35E-E0C2879C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5AA809-CF3C-4B54-9845-8E9E29FA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8823F1-B3E1-4B9F-B7D0-868B73C1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241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86CD2-CECF-431E-82AB-9BD1C5F1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834CD0-C896-490B-8672-720D65BF2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D90119-1BA3-45B2-AD7D-6454F950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6049D7-AACB-4F5C-BEBD-6D04FCCFFA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C512CA-9ED4-4AB3-B5F5-EF083872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3A92BE-21FF-4E1B-9F1A-01EB140D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328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A01B7-9279-42FC-BCF0-3ED3480F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B67BB4-0BDC-4C29-B799-C47479BA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0BEAFC-B866-4EF6-9F64-5A156567C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D96A62-A9D9-4DBA-900A-89A3F6DE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71A10F-3854-4603-9F4D-55FEC1F4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706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C6411C-4480-40A1-8143-1256C18FD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823C22-0194-45EF-8289-A9663D868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36CB5-B988-40C4-971F-ED9693CA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45A8E7-E1DF-4C6D-A104-BE31E0A4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4FAB0D-99A3-426C-9EDB-4681AC02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4658F-B141-437F-AB8D-09E72F6A2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B3ED40-A870-4991-B329-D11EAD2EF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E87F8F-0819-444E-91B4-8B7EF036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AF45D6-FF9B-4EBA-903A-FD633A05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B5F219-7533-4F85-985C-C6A94E68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913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9D647-4D7C-4ED7-9E90-91326599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047722-7D46-46A0-96CE-3D863D3A3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4CBBD3-A7CE-4ED9-BDE8-8D7D4DC2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A4054A-E9B8-4787-98FC-ADBEF905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222B2-AB27-4462-996F-CF772168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5287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321B-1158-4E1C-983A-443BF749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183115-7820-43E3-ABE6-253A12F53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1DA23-CFF7-48B4-9AA9-A597C4DD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30459-2D8A-4255-826C-6708C6D7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57BD04-1B86-4570-A90F-E78F8A3A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150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79CAB-1127-4FF4-91B2-397907B9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BD48DD-62DF-4347-9C92-85B18E8E6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D028A0-8FF2-4E21-8DCA-70FD9AFA7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A0173B-A7A8-404F-9A9E-53E0B936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4E5320-E946-4BBD-99EC-7294D232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0B215D-8709-479A-9C13-DF0047F6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897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6483-CCEA-4533-AC70-EA176156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72675F-AFA3-47A1-9C20-20DEF3AAC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89BB46-30CF-4276-9BAA-18B48EB14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4627FC9-F1D9-49D1-8E77-25D7095B6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D67A031-9153-422C-85E1-02E552C10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D8D7DC3-5A1F-41D7-ADDE-81D5B029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909A52-4825-4FB8-A7FF-C19E001A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F22AF45-8448-4540-834F-21BA4C65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025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7E9D8-8A38-45AB-8664-266D6A8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8BD659-51DC-4D49-A3AE-E5353007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A05C1E-393D-4CB3-912C-81D4FDDD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FD4159-CC7F-49F8-8B35-DEBE4036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13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61F0C59-4829-4703-8B99-0A0AA9FD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B82850-4109-417E-922F-262D6078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EAACFC-A0E1-44F2-A766-FDA4BA8F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130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D4D14-EFAB-4A93-BF70-A353F1EE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674253-F268-45DD-A128-B09D7315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E32F35-E006-4D26-B312-DD7EF9C91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55B042-5497-40F1-BB9E-445AEA71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294A03-AA01-4AEC-8325-26C1C725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6B7AE0-22CC-4619-AA33-49B846FC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7737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C1819-A6F2-46DE-828B-EEFDDAF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E625F49-CAC5-45D2-BD99-40BE70DB8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08B225-F754-4DC8-803D-599BCE99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94BD8C-69AE-4D73-96A9-62CA86768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26E60-85DB-47DB-B742-2D726F81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7DC4E4-88E1-4051-82E0-E20B28A7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755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70998-7A4A-422E-85FF-922D20DB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5EFB78-F553-44CD-832B-EDD6C7C0F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7E4F59-656F-406B-9DE4-907543EC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76A2D-0F60-405A-9893-ED0EB504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4C1944-3A41-4B4F-93EC-C1D916DF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888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44E696-C31D-4BAC-9B10-4A2C7A9A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8ED9B4-0909-4998-883A-FE1FB70D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CAB9C5-3BC5-4D56-9695-C26A7B99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ABCAB5-8899-4509-9348-76257C3F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5A0E0A-C59E-47AF-B265-E6FBC017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5020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76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067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401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2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38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55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03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7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274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53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96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93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6305AD4-F358-4AE8-95B5-3736AECBA68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DC2EC77-C1FC-4473-9C2F-067493BD8180}"/>
              </a:ext>
            </a:extLst>
          </p:cNvPr>
          <p:cNvSpPr/>
          <p:nvPr userDrawn="1"/>
        </p:nvSpPr>
        <p:spPr>
          <a:xfrm>
            <a:off x="1057072" y="1342417"/>
            <a:ext cx="207524" cy="214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497BF37-CAFB-432D-BEFA-817B9E62906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9D17401-8FD0-432C-8F29-BCDEA2FF3CE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41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8C8B634-BB75-4BA8-BD12-702FA46B2F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F028E87-5DB9-4270-85A3-E2887994CABB}"/>
              </a:ext>
            </a:extLst>
          </p:cNvPr>
          <p:cNvSpPr/>
          <p:nvPr userDrawn="1"/>
        </p:nvSpPr>
        <p:spPr>
          <a:xfrm>
            <a:off x="771728" y="1219200"/>
            <a:ext cx="940340" cy="4539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39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2.png"/><Relationship Id="rId4" Type="http://schemas.openxmlformats.org/officeDocument/2006/relationships/image" Target="../media/image5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tiff"/><Relationship Id="rId4" Type="http://schemas.openxmlformats.org/officeDocument/2006/relationships/image" Target="../media/image5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605B6D9-03EE-49C8-946B-CDCC492B649C}"/>
              </a:ext>
            </a:extLst>
          </p:cNvPr>
          <p:cNvSpPr txBox="1"/>
          <p:nvPr/>
        </p:nvSpPr>
        <p:spPr>
          <a:xfrm>
            <a:off x="775096" y="1720051"/>
            <a:ext cx="75938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PROGRAMAÇÃO ORIENTADA A OBJETOS</a:t>
            </a: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MÓDULO II</a:t>
            </a:r>
          </a:p>
        </p:txBody>
      </p:sp>
    </p:spTree>
    <p:extLst>
      <p:ext uri="{BB962C8B-B14F-4D97-AF65-F5344CB8AC3E}">
        <p14:creationId xmlns:p14="http://schemas.microsoft.com/office/powerpoint/2010/main" val="25964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5830409" cy="101596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métodos com o mesmo identificador (nome) são encontrados na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mesma</a:t>
            </a:r>
            <a:r>
              <a:rPr lang="pt-BR" sz="1050" b="1" dirty="0">
                <a:solidFill>
                  <a:srgbClr val="FF0000"/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classe. </a:t>
            </a:r>
            <a:endParaRPr lang="pt-BR" sz="105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pt-BR" sz="1050" dirty="0">
              <a:latin typeface="Gotham HTF Light" pitchFamily="50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Este tipo de polimorfismo é realizado quando um mesmo método pode realizar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ações distintas</a:t>
            </a:r>
            <a:r>
              <a:rPr lang="pt-BR" sz="1050" dirty="0"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 acordo com a sua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assinatura</a:t>
            </a:r>
            <a:endParaRPr lang="pt-BR" sz="105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SOBRECARGA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OVERLOAD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Picture 2" descr="https://profwendellrs.files.wordpress.com/2011/04/metodo.jpg">
            <a:extLst>
              <a:ext uri="{FF2B5EF4-FFF2-40B4-BE49-F238E27FC236}">
                <a16:creationId xmlns:a16="http://schemas.microsoft.com/office/drawing/2014/main" id="{3A40752E-E658-4819-90D7-AB1FC339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88" y="2913308"/>
            <a:ext cx="5962625" cy="157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091DF8F-36B6-1F41-8132-2CCADEC3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15" y="2388"/>
            <a:ext cx="9143985" cy="5143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58BC5-DEA4-1A4C-A637-81EFB17FF5AA}"/>
              </a:ext>
            </a:extLst>
          </p:cNvPr>
          <p:cNvSpPr txBox="1"/>
          <p:nvPr/>
        </p:nvSpPr>
        <p:spPr>
          <a:xfrm>
            <a:off x="6016516" y="2426329"/>
            <a:ext cx="2889031" cy="137554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Abriu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bloco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notas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começou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digitar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12793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baseball, person, toy&#10;&#10;Description automatically generated">
            <a:extLst>
              <a:ext uri="{FF2B5EF4-FFF2-40B4-BE49-F238E27FC236}">
                <a16:creationId xmlns:a16="http://schemas.microsoft.com/office/drawing/2014/main" id="{0973E9EA-97D1-BA43-95EA-F7F069054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FA190-91E4-D94E-AAC0-E1B346186324}"/>
              </a:ext>
            </a:extLst>
          </p:cNvPr>
          <p:cNvSpPr txBox="1"/>
          <p:nvPr/>
        </p:nvSpPr>
        <p:spPr>
          <a:xfrm>
            <a:off x="514827" y="4548938"/>
            <a:ext cx="8408194" cy="5586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Antes de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continuar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seu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mestre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Kanan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Jarrus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, o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abordou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703783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921901C-925D-AF4B-BA1A-D4980E88F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" y="2388"/>
            <a:ext cx="9143985" cy="5143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00EF79-C1B7-1E44-B5D9-01586E34FDD1}"/>
              </a:ext>
            </a:extLst>
          </p:cNvPr>
          <p:cNvSpPr txBox="1"/>
          <p:nvPr/>
        </p:nvSpPr>
        <p:spPr>
          <a:xfrm>
            <a:off x="480060" y="482442"/>
            <a:ext cx="2064266" cy="2031956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Não cometa o mesmo erro querido </a:t>
            </a:r>
            <a:r>
              <a:rPr lang="pt-BR" sz="13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padawan</a:t>
            </a: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  <a:b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Utilize o </a:t>
            </a:r>
            <a:r>
              <a:rPr lang="pt-BR" sz="13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</a:t>
            </a: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pt-BR" sz="13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versionar</a:t>
            </a: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salvar e ter colaboração no projeto.</a:t>
            </a:r>
          </a:p>
        </p:txBody>
      </p:sp>
    </p:spTree>
    <p:extLst>
      <p:ext uri="{BB962C8B-B14F-4D97-AF65-F5344CB8AC3E}">
        <p14:creationId xmlns:p14="http://schemas.microsoft.com/office/powerpoint/2010/main" val="2082564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7F903E4-D0CF-654E-BF1F-0EB5859DB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B70B-E314-3841-888D-7E891152C215}"/>
              </a:ext>
            </a:extLst>
          </p:cNvPr>
          <p:cNvSpPr txBox="1"/>
          <p:nvPr/>
        </p:nvSpPr>
        <p:spPr>
          <a:xfrm>
            <a:off x="3290512" y="902495"/>
            <a:ext cx="5172878" cy="33432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que é o git?</a:t>
            </a:r>
          </a:p>
        </p:txBody>
      </p:sp>
    </p:spTree>
    <p:extLst>
      <p:ext uri="{BB962C8B-B14F-4D97-AF65-F5344CB8AC3E}">
        <p14:creationId xmlns:p14="http://schemas.microsoft.com/office/powerpoint/2010/main" val="42681636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poucas palavras, 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</a:rPr>
              <a:t>sistema de controle de versão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Software criado para guardar registros de alterações feitas em um arquivo.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é um sistema distribuído.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Todos que trabalham no projeto tem uma cópia do histórico completo.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Outros exemplos: CVS, SVN, Mercurial, TFS,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ClearCase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GI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5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Capacidade de desfazer alterações.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Histórico de todas alterações.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Documentação do motivo das alterações.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Confiança em alterar o projeto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Criar ramificações da história para experimentar diferentes funcionalidades e ferramentas.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Capacidade de resolver conflitos entre versões de arquivos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POR QUE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USAR O GIT</a:t>
            </a:r>
          </a:p>
        </p:txBody>
      </p:sp>
    </p:spTree>
    <p:extLst>
      <p:ext uri="{BB962C8B-B14F-4D97-AF65-F5344CB8AC3E}">
        <p14:creationId xmlns:p14="http://schemas.microsoft.com/office/powerpoint/2010/main" val="592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INSTALANDO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O GIT</a:t>
            </a:r>
          </a:p>
        </p:txBody>
      </p:sp>
      <p:pic>
        <p:nvPicPr>
          <p:cNvPr id="4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86B102A-3D7B-487A-844B-BEA94790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7" r="1762"/>
          <a:stretch/>
        </p:blipFill>
        <p:spPr>
          <a:xfrm>
            <a:off x="1228579" y="1167673"/>
            <a:ext cx="6222726" cy="35630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4D2FCD-97BF-4985-963E-DB0536E0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211" y="2574131"/>
            <a:ext cx="4595810" cy="513974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pt-BR" sz="2300" dirty="0"/>
              <a:t>Acesse o site </a:t>
            </a:r>
            <a:r>
              <a:rPr lang="pt-BR" sz="2300" dirty="0">
                <a:hlinkClick r:id="rId3"/>
              </a:rPr>
              <a:t>https://git-scm.com/</a:t>
            </a:r>
            <a:r>
              <a:rPr lang="pt-BR" sz="2300" dirty="0"/>
              <a:t> e siga as instruções.</a:t>
            </a:r>
          </a:p>
        </p:txBody>
      </p:sp>
    </p:spTree>
    <p:extLst>
      <p:ext uri="{BB962C8B-B14F-4D97-AF65-F5344CB8AC3E}">
        <p14:creationId xmlns:p14="http://schemas.microsoft.com/office/powerpoint/2010/main" val="5421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Começamos configurando usuário 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email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controle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Interno do GIT.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2BCCB3-1673-4DCB-B11C-46B808FC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4" y="2136763"/>
            <a:ext cx="7546807" cy="23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acessar a pasta que servirá como repositório.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EF5B506-77D0-46A5-B209-3815C5A8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032888"/>
            <a:ext cx="7139356" cy="25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Site para carregar uma cópia do seu repositório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Torna mais fácil a colaboração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Possui ferramentas de documentação do projeto</a:t>
            </a:r>
          </a:p>
          <a:p>
            <a:pPr marL="0" indent="0"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Outros Sites: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91B7F63-A1CA-4993-9F7F-20C2B62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37" y="3118445"/>
            <a:ext cx="2853711" cy="948859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7166C4A-99CE-420C-997D-20BBDAB57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942" y="3261683"/>
            <a:ext cx="2330754" cy="7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SOBRECARGA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OVERLOAD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D7CC414-B45F-4557-94DE-0317B7244952}"/>
              </a:ext>
            </a:extLst>
          </p:cNvPr>
          <p:cNvSpPr txBox="1">
            <a:spLocks/>
          </p:cNvSpPr>
          <p:nvPr/>
        </p:nvSpPr>
        <p:spPr>
          <a:xfrm>
            <a:off x="1390944" y="1236502"/>
            <a:ext cx="5931589" cy="34056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pt-BR" sz="1575"/>
              <a:t>Exemplo: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https://profwendellrs.files.wordpress.com/2011/04/overload.jpg">
            <a:extLst>
              <a:ext uri="{FF2B5EF4-FFF2-40B4-BE49-F238E27FC236}">
                <a16:creationId xmlns:a16="http://schemas.microsoft.com/office/drawing/2014/main" id="{41115AE8-C2B1-45BD-815D-EB3A504AA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45" y="1236502"/>
            <a:ext cx="5890259" cy="37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75507BB-CD8D-4C5D-9455-9F8F0B8F55F0}"/>
              </a:ext>
            </a:extLst>
          </p:cNvPr>
          <p:cNvSpPr/>
          <p:nvPr/>
        </p:nvSpPr>
        <p:spPr>
          <a:xfrm>
            <a:off x="5095447" y="2411770"/>
            <a:ext cx="2301378" cy="5275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9C4DC0-DA34-465A-9A42-F5893887D1D0}"/>
              </a:ext>
            </a:extLst>
          </p:cNvPr>
          <p:cNvSpPr txBox="1"/>
          <p:nvPr/>
        </p:nvSpPr>
        <p:spPr>
          <a:xfrm>
            <a:off x="5058301" y="2411949"/>
            <a:ext cx="2301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dirty="0">
                <a:solidFill>
                  <a:srgbClr val="B04B54"/>
                </a:solidFill>
                <a:latin typeface="Gotham HTF Light" pitchFamily="50" charset="0"/>
              </a:rPr>
              <a:t>Sobrecarga de Métodos, todos eles têm a mesma função, mas recebem parâmetros diferentes, e têm retornos diferentes, ou nenhum retorno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2C1535E-1ED0-45F8-8985-33EA8C8429D7}"/>
              </a:ext>
            </a:extLst>
          </p:cNvPr>
          <p:cNvSpPr/>
          <p:nvPr/>
        </p:nvSpPr>
        <p:spPr>
          <a:xfrm>
            <a:off x="3529425" y="1014298"/>
            <a:ext cx="2555815" cy="5275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313FB4-E415-48A2-96DC-0FCC782A87FC}"/>
              </a:ext>
            </a:extLst>
          </p:cNvPr>
          <p:cNvSpPr txBox="1"/>
          <p:nvPr/>
        </p:nvSpPr>
        <p:spPr>
          <a:xfrm>
            <a:off x="3432533" y="1210446"/>
            <a:ext cx="230137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dirty="0">
                <a:solidFill>
                  <a:srgbClr val="B04B54"/>
                </a:solidFill>
                <a:latin typeface="Gotham HTF Light" pitchFamily="50" charset="0"/>
              </a:rPr>
              <a:t>Sobrecarga (</a:t>
            </a:r>
            <a:r>
              <a:rPr lang="pt-BR" sz="750" dirty="0" err="1">
                <a:solidFill>
                  <a:srgbClr val="B04B54"/>
                </a:solidFill>
                <a:latin typeface="Gotham HTF Light" pitchFamily="50" charset="0"/>
              </a:rPr>
              <a:t>Overload</a:t>
            </a:r>
            <a:r>
              <a:rPr lang="pt-BR" sz="750" dirty="0">
                <a:solidFill>
                  <a:srgbClr val="B04B54"/>
                </a:solidFill>
                <a:latin typeface="Gotham HTF Light" pitchFamily="50" charset="0"/>
              </a:rPr>
              <a:t>) de Construtores – o primeiro não possui parâmetro, já o segundo possui.</a:t>
            </a:r>
          </a:p>
        </p:txBody>
      </p:sp>
    </p:spTree>
    <p:extLst>
      <p:ext uri="{BB962C8B-B14F-4D97-AF65-F5344CB8AC3E}">
        <p14:creationId xmlns:p14="http://schemas.microsoft.com/office/powerpoint/2010/main" val="36508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FE596AD-C957-452A-9C7E-2671D94E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1307600"/>
            <a:ext cx="6319637" cy="30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6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Criando um repositório.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8539C-509C-456F-96B8-7429CEC8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89" y="1801465"/>
            <a:ext cx="7190607" cy="24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Criando um repositório.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DC188F-F12F-464E-9696-73966DEF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96" y="1610695"/>
            <a:ext cx="4434808" cy="33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vincular o repositório local ao remoto gere a chave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conforme abaixo: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87F18-9881-498B-95E4-AE4A9EB1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711917"/>
            <a:ext cx="6193824" cy="32031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3D76AAD-3334-472D-887C-605806485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24781"/>
            <a:ext cx="4142122" cy="13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id_rsa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(segundo arquivo) no bloco de notas e copie o seu conteúdo.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D76AAD-3334-472D-887C-605806485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5" y="2193286"/>
            <a:ext cx="4932948" cy="165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0C8EA7F-C2EB-4DB0-A5D4-8451DAB8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856083"/>
            <a:ext cx="6193824" cy="30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4AF50-99F1-485A-8C92-8C5BC52E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" y="1930704"/>
            <a:ext cx="6167238" cy="26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B651C5-BF06-46C4-B501-9A1F4E83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" y="1984544"/>
            <a:ext cx="6167238" cy="29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2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F1B5AF-07C6-4FFA-AC19-7398F38A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1847677"/>
            <a:ext cx="6167238" cy="29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4040C7-6F14-4095-9104-2B10737E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1897369"/>
            <a:ext cx="6167238" cy="28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275995"/>
            <a:ext cx="5564891" cy="3365457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Exemplo 2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Produto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(String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descricao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double valor,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										int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codigo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this.descricao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descricao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this.valor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valor;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this.codigo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codigo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Produto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 {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SOBRECARGA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OVERLOAD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370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agora podemos clonar o nosso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Hub, usando o seguinte comando: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você for para a sua pasta do repositório verá que tem a pasta e o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Readme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593BB5-F215-422C-8644-B1CEBD50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" y="2265870"/>
            <a:ext cx="6167238" cy="22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9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arquivo dentro da pasta que foi clonada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3F9C77-B6FC-4195-85CE-0A66A3F7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2107047"/>
            <a:ext cx="6167238" cy="22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volta ao seu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local, você realiza as operações básicas: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E00045-2056-4424-A308-16A042EC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4" y="1763095"/>
            <a:ext cx="6167239" cy="32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ciclo de vida dos status de seus arquivos: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BB08F2B-C10C-4E50-9497-95E38DD78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7373" y="1745195"/>
            <a:ext cx="4771869" cy="30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6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precisamos atualizar o nosso repositório online.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F0B37C-622F-4AB7-B6B9-5D5CCC11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894971"/>
            <a:ext cx="6193824" cy="21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também criar um novo repositório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9DC11A-D805-4D8D-AD7B-115750FF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022433"/>
            <a:ext cx="6111089" cy="13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arquivo qualquer dentro do seu repositório (pasta).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Exemplo.: Readme.txt (sem nenhum conteúdo)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Digite o comando abaixo: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comando </a:t>
            </a:r>
            <a:r>
              <a:rPr lang="pt-BR" sz="1400" b="1" dirty="0" err="1">
                <a:solidFill>
                  <a:srgbClr val="ED145B"/>
                </a:solidFill>
                <a:latin typeface="Gotham HTF Light" pitchFamily="50" charset="0"/>
              </a:rPr>
              <a:t>git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 status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apresenta os estados atuais de cada arquivo no diretório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versionado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do projeto.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6424EB-2D36-45A5-A4E6-3A96C2FC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412314"/>
            <a:ext cx="6207343" cy="18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6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monitorar o nosso arquivo Readme.txt,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usando o seguinte comando: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adicionar todos os arquivos do repositório, digitamos: </a:t>
            </a:r>
            <a:r>
              <a:rPr lang="pt-BR" sz="1400" b="1" dirty="0" err="1">
                <a:solidFill>
                  <a:srgbClr val="ED145B"/>
                </a:solidFill>
                <a:latin typeface="Gotham HTF Light" pitchFamily="50" charset="0"/>
              </a:rPr>
              <a:t>git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 </a:t>
            </a:r>
            <a:r>
              <a:rPr lang="pt-BR" sz="1400" b="1" dirty="0" err="1">
                <a:solidFill>
                  <a:srgbClr val="ED145B"/>
                </a:solidFill>
                <a:latin typeface="Gotham HTF Light" pitchFamily="50" charset="0"/>
              </a:rPr>
              <a:t>add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 </a:t>
            </a:r>
            <a:r>
              <a:rPr lang="pt-BR" sz="2000" b="1" dirty="0">
                <a:solidFill>
                  <a:srgbClr val="ED145B"/>
                </a:solidFill>
                <a:latin typeface="Gotham HTF Light" pitchFamily="50" charset="0"/>
              </a:rPr>
              <a:t>.</a:t>
            </a:r>
            <a:endParaRPr lang="pt-BR" sz="1400" b="1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CCDDA6-0EC2-4311-9B1E-05454E487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2022433"/>
            <a:ext cx="5759165" cy="23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que já temos um arquivo adicionado para o monitoramento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iremos “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commitar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a sua primeira versão.</a:t>
            </a:r>
            <a:endParaRPr lang="pt-BR" sz="1400" b="1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6C5437-F165-4366-BD09-A226CE60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449892"/>
            <a:ext cx="5759165" cy="15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Modifique o seu arquivo, digite algo dentro dele, e depois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verifique o status do arquivo.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AE92EA-07B2-4C8D-B7B9-E6C0CB54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262394"/>
            <a:ext cx="575916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275995"/>
            <a:ext cx="5564891" cy="101596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Verifica se um objeto é uma instância da classe testada.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true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se o objeto à esquerda do operador é do tipo (classe)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especiﬁcado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à direita do operador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INSTANCEOF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98572A2-D779-4080-8791-17327EE48866}"/>
              </a:ext>
            </a:extLst>
          </p:cNvPr>
          <p:cNvSpPr/>
          <p:nvPr/>
        </p:nvSpPr>
        <p:spPr>
          <a:xfrm>
            <a:off x="939416" y="2574131"/>
            <a:ext cx="4572000" cy="21807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Animal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Felino){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é do tipo Felino");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NAO é do tipo Felino");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4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novamente o seu arquivo e use o comando abaixo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verificar o histórico de alterações.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EFBFAC-F9A4-4A50-B009-2240CD7E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55" y="2125579"/>
            <a:ext cx="5638825" cy="27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Adiciona mais uma linha dentro do seu arquivo Readme.txt,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use o comando abaixo para verificar a diferença entre a versão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comitada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não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comitada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15CC8F-20F6-4D83-B14B-BE2631642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2428566"/>
            <a:ext cx="5759166" cy="24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novamente, veja o histórico dos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commit´s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 E iremos voltar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há um determinado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por meio do seu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hash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abaixo.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57AB450-F2A8-4D73-856D-F7D99C28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957359"/>
            <a:ext cx="5633352" cy="30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Desfazendo o segundo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rgbClr val="ED145B"/>
                </a:solidFill>
                <a:latin typeface="Gotham HTF Light" pitchFamily="50" charset="0"/>
              </a:rPr>
              <a:t>Verifique o seu arquivo e use um </a:t>
            </a:r>
            <a:r>
              <a:rPr lang="pt-BR" sz="1400" dirty="0" err="1">
                <a:solidFill>
                  <a:srgbClr val="ED145B"/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</a:rPr>
              <a:t> log, para verificar o histórico.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B45B19-332B-4E6D-AD09-D4938735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1645807"/>
            <a:ext cx="5759166" cy="29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arquivo no seu repositório., chamado “ignorado.txt”.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Supondo que você não quer esse arquivo, use o comando abaixo: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7F33E1-7CE3-4E4D-B8DA-25EFE390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165683"/>
            <a:ext cx="5759165" cy="27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Também podemos ignorar arquivos que não serão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versionados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 meio do arquivo “.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gitignore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crie no seu repositório os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arquivos: Teste1.txt e Teste2.txt,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seguida crie o arquivo “.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gitignore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e dentro dele digite o nome dos dois arquivos criados anteriormente, salve,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digite o comando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status”.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Existem alguns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templates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em: </a:t>
            </a:r>
            <a:r>
              <a:rPr lang="pt-BR" sz="1400" dirty="0">
                <a:hlinkClick r:id="rId3"/>
              </a:rPr>
              <a:t>https://github.com/github/gitignore</a:t>
            </a:r>
            <a:r>
              <a:rPr lang="pt-BR" sz="1400" dirty="0"/>
              <a:t>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3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Você também pode atribuir “apelidos” para os utilizá-los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checkout” ao invés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hash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Proceda da seguinte forma: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Adicione uma nova linha no seu arquivo Readme.txt e depois execute os comandos: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494BC4-0207-4620-B489-A2F92F04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3040853"/>
            <a:ext cx="5759166" cy="19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adicione mais uma linha no seu arquivo Readme.txt.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digite os comandos: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BA0472-53F7-4C20-A35C-0F63AE12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86" y="2022433"/>
            <a:ext cx="5751095" cy="27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939416" y="1319013"/>
            <a:ext cx="7291755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Boas práticas: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clone um repositório dentro de outro repositório.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versione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arquivos compilados ou executáveis (.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dll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.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etc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versione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arquivos de configuração, de ambiente, senhas e outros com informações sensíveis.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Ignore os arquivos antes de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versioná-los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Mensagens claras nos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commits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2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14E0-BC77-9445-B872-E483373C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6706B-530A-A64E-899C-F2BB381B1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1" t="4982" b="8195"/>
          <a:stretch/>
        </p:blipFill>
        <p:spPr>
          <a:xfrm>
            <a:off x="0" y="2381"/>
            <a:ext cx="9146767" cy="5143501"/>
          </a:xfrm>
        </p:spPr>
      </p:pic>
    </p:spTree>
    <p:extLst>
      <p:ext uri="{BB962C8B-B14F-4D97-AF65-F5344CB8AC3E}">
        <p14:creationId xmlns:p14="http://schemas.microsoft.com/office/powerpoint/2010/main" val="422842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INSTANCEOF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65BF1F0-01DD-4AEC-AE2A-AF01983935BA}"/>
              </a:ext>
            </a:extLst>
          </p:cNvPr>
          <p:cNvSpPr txBox="1">
            <a:spLocks/>
          </p:cNvSpPr>
          <p:nvPr/>
        </p:nvSpPr>
        <p:spPr bwMode="auto">
          <a:xfrm>
            <a:off x="992375" y="4239982"/>
            <a:ext cx="2971800" cy="70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Saída para o Console:</a:t>
            </a:r>
          </a:p>
          <a:p>
            <a:pPr lvl="1" algn="just" eaLnBrk="1" hangingPunct="1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FontTx/>
              <a:buChar char="–"/>
            </a:pPr>
            <a:r>
              <a:rPr lang="pt-BR" sz="120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200" b="1" dirty="0">
                <a:latin typeface="Courier New" pitchFamily="49" charset="0"/>
                <a:cs typeface="Courier New" pitchFamily="49" charset="0"/>
              </a:rPr>
              <a:t> é do tipo Felino</a:t>
            </a:r>
            <a:endParaRPr lang="pt-BR" sz="1200" b="1" dirty="0">
              <a:latin typeface="Calibri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6B5AAB-1F56-418C-92FB-6225B24A58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75" y="1081534"/>
            <a:ext cx="4179414" cy="35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16738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Copyright </a:t>
            </a: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©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2020 |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Professor Humberto Delgado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otham HTF Light" pitchFamily="50" charset="0"/>
              <a:ea typeface="ＭＳ Ｐゴシック" charset="0"/>
              <a:cs typeface="Roboto Ligh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Todos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direitos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reservados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.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Reprodução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ou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divulgação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total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ou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parcial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deste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documento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é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expressamente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proibido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sem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consentimento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formal,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por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escrito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, do professor/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autor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2248511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D145B"/>
                </a:solidFill>
                <a:effectLst/>
                <a:uLnTx/>
                <a:uFillTx/>
                <a:latin typeface="Gotham HTF Medium" pitchFamily="50" charset="0"/>
                <a:ea typeface="+mn-ea"/>
                <a:cs typeface="Gotham HTF Light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8124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084973"/>
            <a:ext cx="5732438" cy="1384530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Prática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Inicie um novo projeto chamado Polimorfismo e nele acrescente os pacotes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testes.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monte as classes de acordo com o diagrama abaixo (acrescente os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getter´s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/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setter´s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/construtores):</a:t>
            </a:r>
          </a:p>
          <a:p>
            <a:pPr algn="just">
              <a:lnSpc>
                <a:spcPct val="150000"/>
              </a:lnSpc>
              <a:defRPr/>
            </a:pPr>
            <a:endParaRPr lang="pt-BR" sz="90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F126E7-9884-4C1F-A3F2-7AF3CC356C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31" y="2258591"/>
            <a:ext cx="5173268" cy="27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07183"/>
            <a:ext cx="6266760" cy="3924393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Prática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getTudo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</a:t>
            </a:r>
            <a:r>
              <a:rPr lang="pt-B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todas as classes.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programar 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exibirMedia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leve em consideração: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NAC equivale a 20%, AM 30% e PS 50% da nota.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programar os métodos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calcularMensalidade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leve em consideração: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duração representa a quantidade de meses do curso.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atribuir à mensalidade, será necessário aplicar as seguintes fórmulas:</a:t>
            </a:r>
          </a:p>
          <a:p>
            <a:pPr marL="600075" lvl="2">
              <a:lnSpc>
                <a:spcPct val="150000"/>
              </a:lnSpc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Médio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=&gt;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	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fator * 500</a:t>
            </a:r>
          </a:p>
          <a:p>
            <a:pPr marL="600075" lvl="2">
              <a:lnSpc>
                <a:spcPct val="150000"/>
              </a:lnSpc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Tecnólogo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=&gt;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fator * 600</a:t>
            </a:r>
          </a:p>
          <a:p>
            <a:pPr marL="600075" lvl="2">
              <a:lnSpc>
                <a:spcPct val="150000"/>
              </a:lnSpc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Bacharelado =&gt;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fator * 600) + 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cargaHorariaEstagio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12)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definirDuracao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terá que definir o atributo “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seguindo a seguinte regra: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o objeto instanciado for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Medio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deverá ser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atribuido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36;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for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Tecnologo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deverá ser atribuído: 24;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for Bacharelado deverá atribuir 60, se possuir na descrição a palavra “ENGENHARIA”; caso contrário, deverá atribuir 48.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89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07183"/>
            <a:ext cx="6266760" cy="1985400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Continuação: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a classe de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TesteFormacao</a:t>
            </a:r>
            <a:endParaRPr lang="pt-BR" sz="1050" dirty="0">
              <a:solidFill>
                <a:srgbClr val="F0265D"/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Programe para que seja realizada a pergunta ao usuário sobre qual formação deseja cadastrar. Então preencha o objeto devidamente (via construtor) e ao término utilize o método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getTudo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()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 fim de verificar se a duração está sendo definida corretamente.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Problema: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caso deixe vazio, a descrição e instancie um objeto Bacharelado, será gerado um erro. Altere o código para que esse erro seja sanado.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38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98311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>
              <a:lnSpc>
                <a:spcPct val="150000"/>
              </a:lnSpc>
              <a:buClr>
                <a:srgbClr val="F0265D"/>
              </a:buClr>
              <a:buFont typeface="+mj-lt"/>
              <a:buAutoNum type="arabi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Implemente o seguinte diagrama de classe.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BCE74E-6F89-454A-A8CC-3DACD44622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81" y="891059"/>
            <a:ext cx="2500600" cy="40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509416"/>
            <a:ext cx="6266760" cy="2140956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rabicPeriod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Faça as seguintes alterações nas classes criadas anteriormente:</a:t>
            </a:r>
          </a:p>
          <a:p>
            <a:pPr marL="685800" lvl="1" indent="-342900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Implemente o método </a:t>
            </a:r>
            <a:r>
              <a:rPr lang="pt-BR" sz="105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exibirNomeFormatado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da classe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Pessoa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de forma que ele exiba o atributo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em maiúsculo.</a:t>
            </a:r>
          </a:p>
          <a:p>
            <a:pPr marL="685800" lvl="1" indent="-342900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Sobrescreva o método </a:t>
            </a:r>
            <a:r>
              <a:rPr lang="pt-BR" sz="105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exibirNomeFormatado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na classe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Cliente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de forma que ele exiba 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titulo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e 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do cliente, em maiúsculo e no seguinte formato: 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&lt;TITULO&gt; -</a:t>
            </a:r>
            <a:r>
              <a:rPr lang="pt-B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&lt;NOME&gt;</a:t>
            </a:r>
            <a:r>
              <a:rPr lang="pt-B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pt-BR" sz="1050" b="1" dirty="0">
              <a:solidFill>
                <a:srgbClr val="F0265D"/>
              </a:solidFill>
              <a:latin typeface="Courier New" pitchFamily="49" charset="0"/>
              <a:cs typeface="Courier New" pitchFamily="49" charset="0"/>
            </a:endParaRPr>
          </a:p>
          <a:p>
            <a:pPr marL="685800" lvl="1" indent="-342900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Adicione um construtor na classe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Pessoa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de forma que o atributo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possa ser inicializado por ele. Fique livre para fazer todas as alterações nas classes do projeto que sejam necessárias para a compilação das classes.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615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C978080-7B2F-41B8-A3C4-F52CE4A4ABD7}"/>
              </a:ext>
            </a:extLst>
          </p:cNvPr>
          <p:cNvSpPr/>
          <p:nvPr/>
        </p:nvSpPr>
        <p:spPr>
          <a:xfrm>
            <a:off x="1492527" y="1539439"/>
            <a:ext cx="4572000" cy="32919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POLIMORFISMO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2C0A5C1-5ED2-4ACE-9476-9AF13C4B0678}"/>
              </a:ext>
            </a:extLst>
          </p:cNvPr>
          <p:cNvSpPr/>
          <p:nvPr/>
        </p:nvSpPr>
        <p:spPr>
          <a:xfrm>
            <a:off x="1484579" y="2290308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ESTRUTURA DE DADOS (PILHA E FILA)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48DC00-3092-4F5B-B4D7-E5C796D65779}"/>
              </a:ext>
            </a:extLst>
          </p:cNvPr>
          <p:cNvSpPr/>
          <p:nvPr/>
        </p:nvSpPr>
        <p:spPr>
          <a:xfrm>
            <a:off x="1484578" y="299303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RECURSIVIDADE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5CE18B-9158-459D-8442-3D68152A7318}"/>
              </a:ext>
            </a:extLst>
          </p:cNvPr>
          <p:cNvSpPr/>
          <p:nvPr/>
        </p:nvSpPr>
        <p:spPr>
          <a:xfrm>
            <a:off x="960305" y="1510054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56E1D1E-6E55-4DAE-B489-51082504ED80}"/>
              </a:ext>
            </a:extLst>
          </p:cNvPr>
          <p:cNvSpPr/>
          <p:nvPr/>
        </p:nvSpPr>
        <p:spPr>
          <a:xfrm>
            <a:off x="960305" y="2211829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2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02E2C3-5DC0-490B-8D25-FF928E4E2107}"/>
              </a:ext>
            </a:extLst>
          </p:cNvPr>
          <p:cNvSpPr/>
          <p:nvPr/>
        </p:nvSpPr>
        <p:spPr>
          <a:xfrm>
            <a:off x="952357" y="290784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3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7AF2466-6A43-4291-B8AA-C032ED4B8627}"/>
              </a:ext>
            </a:extLst>
          </p:cNvPr>
          <p:cNvSpPr/>
          <p:nvPr/>
        </p:nvSpPr>
        <p:spPr>
          <a:xfrm>
            <a:off x="1492526" y="3691713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COLLECTION FRAMEWORK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9E5403-16EB-4BB0-A8DB-5284F44134BA}"/>
              </a:ext>
            </a:extLst>
          </p:cNvPr>
          <p:cNvSpPr/>
          <p:nvPr/>
        </p:nvSpPr>
        <p:spPr>
          <a:xfrm>
            <a:off x="960305" y="360651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4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AF68BCB-E0EE-4B2B-8D2E-D6121EEC53D1}"/>
              </a:ext>
            </a:extLst>
          </p:cNvPr>
          <p:cNvSpPr/>
          <p:nvPr/>
        </p:nvSpPr>
        <p:spPr>
          <a:xfrm>
            <a:off x="1492527" y="439038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rPr>
              <a:t>GIT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AD0BDF-DE65-49B3-BE40-8DC4F7739787}"/>
              </a:ext>
            </a:extLst>
          </p:cNvPr>
          <p:cNvSpPr/>
          <p:nvPr/>
        </p:nvSpPr>
        <p:spPr>
          <a:xfrm>
            <a:off x="960306" y="430519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106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521246"/>
            <a:ext cx="6266760" cy="1064442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rabicPeriod" startAt="2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Escreva um programa para cadastrar um Cliente. Instancie o objeto do tipo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Cliente</a:t>
            </a:r>
            <a:r>
              <a:rPr lang="pt-BR" sz="1050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 preencha os atributos desse objeto com dados vindos do usuário e depois imprima o nome do cliente cadastrado por meio do método</a:t>
            </a:r>
            <a:r>
              <a:rPr lang="pt-BR" sz="1050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exibirNomeFormatado</a:t>
            </a:r>
            <a:r>
              <a:rPr lang="pt-BR" sz="1050" dirty="0">
                <a:solidFill>
                  <a:srgbClr val="000000"/>
                </a:solidFill>
                <a:cs typeface="Courier New" pitchFamily="49" charset="0"/>
              </a:rPr>
              <a:t>.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Nota: Utilize as classes criadas no exercício anterior. 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8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268076"/>
            <a:ext cx="6266760" cy="420933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9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eriod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Implemente em Java o seguinte diagrama de classes:</a:t>
            </a:r>
          </a:p>
          <a:p>
            <a:pPr algn="just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defRPr/>
            </a:pPr>
            <a:endParaRPr lang="pt-BR" sz="1050" dirty="0">
              <a:solidFill>
                <a:srgbClr val="000000"/>
              </a:solidFill>
              <a:latin typeface="Calibri" pitchFamily="34" charset="0"/>
              <a:cs typeface="Courier New" pitchFamily="49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F7DF72-B4DB-455D-9E9E-55EC68A042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06" y="1523887"/>
            <a:ext cx="4446491" cy="34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8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4385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Faça as seguintes alterações no exercício anterior:</a:t>
            </a:r>
          </a:p>
          <a:p>
            <a:pPr marL="728663" lvl="1" indent="-385763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romanU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O método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depositar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da classe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ContaBancaria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deve adicionar ao atributo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o valor passado como parâmetro.</a:t>
            </a:r>
          </a:p>
          <a:p>
            <a:pPr marL="728663" lvl="1" indent="-385763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romanU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O método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sacar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da classe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ContaBancaria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deve subtrair do atributo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o valor passado como parâmetro.</a:t>
            </a:r>
          </a:p>
          <a:p>
            <a:pPr marL="728663" lvl="1" indent="-385763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romanU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O método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atualizarSaldo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da classe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ContaPoupanca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deve atualizar o valor do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por meio do seguinte cálculo:</a:t>
            </a:r>
          </a:p>
          <a:p>
            <a:pPr marL="642938" lvl="2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BR" sz="120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saldo + (saldo*(taxa de juros/100))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+mj-lt"/>
              <a:buAutoNum type="arabi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91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4180"/>
            <a:ext cx="6266760" cy="281145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3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Faça um programa para testar as classes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ContaCorrente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  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ContaPoupanca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 invoque os métodos </a:t>
            </a:r>
            <a:r>
              <a:rPr lang="pt-BR" sz="1200" b="1" dirty="0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sacar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 </a:t>
            </a:r>
            <a:r>
              <a:rPr lang="pt-BR" sz="1200" b="1" dirty="0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depositar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das instâncias dessas classes.</a:t>
            </a: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3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3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Crie o método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exibirSaldo</a:t>
            </a:r>
            <a:r>
              <a:rPr lang="pt-BR" sz="1200" b="1" dirty="0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, que deve existir na “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super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classe” e na subclasse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ContaCorrente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em que o método  deverá levar em consideração o limite.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600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DDB3F9C-84C2-4A08-A9DB-E98CDA288B7A}"/>
              </a:ext>
            </a:extLst>
          </p:cNvPr>
          <p:cNvGrpSpPr/>
          <p:nvPr/>
        </p:nvGrpSpPr>
        <p:grpSpPr>
          <a:xfrm>
            <a:off x="831954" y="1011712"/>
            <a:ext cx="3457700" cy="3484766"/>
            <a:chOff x="344951" y="925105"/>
            <a:chExt cx="4155631" cy="4188161"/>
          </a:xfrm>
        </p:grpSpPr>
        <p:pic>
          <p:nvPicPr>
            <p:cNvPr id="4" name="Picture 3" descr="caomputador.png">
              <a:extLst>
                <a:ext uri="{FF2B5EF4-FFF2-40B4-BE49-F238E27FC236}">
                  <a16:creationId xmlns:a16="http://schemas.microsoft.com/office/drawing/2014/main" id="{6D477D0F-0B9F-4A49-AA53-2746CC66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 descr="chicara.png">
              <a:extLst>
                <a:ext uri="{FF2B5EF4-FFF2-40B4-BE49-F238E27FC236}">
                  <a16:creationId xmlns:a16="http://schemas.microsoft.com/office/drawing/2014/main" id="{283F8844-2B76-44E9-809F-63CE60D8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6" descr="livros.png">
              <a:extLst>
                <a:ext uri="{FF2B5EF4-FFF2-40B4-BE49-F238E27FC236}">
                  <a16:creationId xmlns:a16="http://schemas.microsoft.com/office/drawing/2014/main" id="{AB32C752-0D2A-46E2-A3D1-061EE462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637838" y="2043328"/>
            <a:ext cx="3383281" cy="1209070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>
              <a:spcAft>
                <a:spcPts val="1199"/>
              </a:spcAft>
              <a:buClr>
                <a:srgbClr val="ED145B"/>
              </a:buClr>
            </a:pPr>
            <a:r>
              <a:rPr lang="pt-BR" sz="105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Java: Como Programar</a:t>
            </a:r>
          </a:p>
          <a:p>
            <a:pPr marL="214313" indent="-214313">
              <a:spcAft>
                <a:spcPts val="1199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8ª edição – Capítulos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2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e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3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  <a:b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</a:b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“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Introdução aos aplicativos Java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”, “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Introdução a classes e objetos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”.</a:t>
            </a:r>
          </a:p>
          <a:p>
            <a:pPr>
              <a:spcAft>
                <a:spcPts val="1199"/>
              </a:spcAft>
              <a:buClr>
                <a:srgbClr val="ED145B"/>
              </a:buClr>
            </a:pPr>
            <a:endParaRPr lang="pt-BR" sz="1050" dirty="0">
              <a:solidFill>
                <a:srgbClr val="F0265D"/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272" y="1989355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2. ESTRUTURA DE</a:t>
            </a: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384776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DE DADOS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7054440" cy="225746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modo como armazenamos e manipulamos as informações dentro dos nossos algoritmos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prática consiste nas variáveis e nas funções que acessam essas variáveis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 trazendo para o paradigma orientado a objetos, consiste nos atributos e métodos de uma ou mais classes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estruturas de dados que apresentaremos são a </a:t>
            </a: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</a:rPr>
              <a:t>pilha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a </a:t>
            </a:r>
            <a:r>
              <a:rPr lang="pt-BR" sz="1200" b="1" dirty="0" err="1">
                <a:solidFill>
                  <a:srgbClr val="ED145B"/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são exemplos de </a:t>
            </a: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</a:rPr>
              <a:t>listas lineares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basicamente elas diferem no modo como as informações são inseridas e recuperadas dessas listas</a:t>
            </a:r>
          </a:p>
        </p:txBody>
      </p:sp>
    </p:spTree>
    <p:extLst>
      <p:ext uri="{BB962C8B-B14F-4D97-AF65-F5344CB8AC3E}">
        <p14:creationId xmlns:p14="http://schemas.microsoft.com/office/powerpoint/2010/main" val="41709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PILHA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7247322" cy="142646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LIFO -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Last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First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Out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Todas as inserções e remoções são feitas em uma das extremidades da lista, no caso da pilha, denominamos essa extremidade de topo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imaginar que a pilha dentro da programação funciona igual a uma pilha de pratos do restaurante e usaremos um vetor para representar os elementos da pilha.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70302B-EB45-4D64-895D-2CC23E44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065" y="2850171"/>
            <a:ext cx="1270407" cy="188356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43D9908-0151-4F4A-A367-F2B9C7B392EF}"/>
              </a:ext>
            </a:extLst>
          </p:cNvPr>
          <p:cNvSpPr txBox="1"/>
          <p:nvPr/>
        </p:nvSpPr>
        <p:spPr>
          <a:xfrm>
            <a:off x="3547505" y="4364407"/>
            <a:ext cx="25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PILHA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0C8B8F-1548-4A9D-A430-0CF9F47CE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674018"/>
            <a:ext cx="4638675" cy="6477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8E4D9AE-02E2-42B3-8EC8-2CBEA98F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237947"/>
            <a:ext cx="29718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272" y="2258660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1. POLI</a:t>
            </a:r>
            <a:r>
              <a:rPr lang="en-US" sz="3500" dirty="0">
                <a:solidFill>
                  <a:srgbClr val="ED145B"/>
                </a:solidFill>
                <a:latin typeface="Gotham HTF Medium" pitchFamily="50" charset="0"/>
              </a:rPr>
              <a:t>MORFISMO</a:t>
            </a:r>
            <a:endParaRPr lang="en-US" sz="3500" dirty="0">
              <a:solidFill>
                <a:srgbClr val="ED145B"/>
              </a:solidFill>
              <a:latin typeface="Gotham HTF Medium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6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PILHA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6E7BBB-AC96-4369-94A6-401C4A50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807" y="1744554"/>
            <a:ext cx="2043112" cy="1765407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38E7935C-E5DC-4B07-B2B4-D216FC542AEC}"/>
              </a:ext>
            </a:extLst>
          </p:cNvPr>
          <p:cNvGrpSpPr/>
          <p:nvPr/>
        </p:nvGrpSpPr>
        <p:grpSpPr>
          <a:xfrm>
            <a:off x="1793081" y="2169318"/>
            <a:ext cx="2600325" cy="1152525"/>
            <a:chOff x="1793081" y="2169318"/>
            <a:chExt cx="2600325" cy="1152525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3F90F776-9825-45B8-960C-9F0D8C6A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81" y="2169318"/>
              <a:ext cx="2600325" cy="1152525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0A1D1F2-64EE-437C-BB91-7F2986019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4806" y="2964655"/>
              <a:ext cx="160626" cy="252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28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43939E-8A8E-4BE9-B80B-CF64DC13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80" y="3427836"/>
            <a:ext cx="2059263" cy="154781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PILHA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65C0831-99A8-41E8-BCA2-7F5416D3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5" y="3682629"/>
            <a:ext cx="2781300" cy="10382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672D9A-F08A-41AF-953E-3952CC00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945" y="1763844"/>
            <a:ext cx="2043112" cy="17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PILHA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4094512-EAA6-4F34-9ABD-F08CCCE3F51E}"/>
              </a:ext>
            </a:extLst>
          </p:cNvPr>
          <p:cNvSpPr txBox="1"/>
          <p:nvPr/>
        </p:nvSpPr>
        <p:spPr>
          <a:xfrm>
            <a:off x="939416" y="1423706"/>
            <a:ext cx="7247322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projeto chamado “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projeto_pilha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 adicione a seguinte classe: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E20FF1-4826-4BEE-B11C-EE6406E8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80" y="1783206"/>
            <a:ext cx="2997995" cy="32457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843D7D-8232-4509-A03A-96482A52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00" y="1742175"/>
            <a:ext cx="2997995" cy="33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PILHA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4094512-EAA6-4F34-9ABD-F08CCCE3F51E}"/>
              </a:ext>
            </a:extLst>
          </p:cNvPr>
          <p:cNvSpPr txBox="1"/>
          <p:nvPr/>
        </p:nvSpPr>
        <p:spPr>
          <a:xfrm>
            <a:off x="939416" y="1423706"/>
            <a:ext cx="7247322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Adicione uma classe de implementação e monte o código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9CE0D6-C239-4ADE-98EE-51F15AFE4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1845016"/>
            <a:ext cx="4975860" cy="32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FILA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7247322" cy="142646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FIFO -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First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First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Out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inserções são feitas no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lista e remoções são feitas no início da lista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imaginar que 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dentro da programação funciona igual a uma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 banco ou 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 ônibus, na computação temos 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 processos e 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 impressão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usaremos um vetor para representar uma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ﬁla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A9D41A-9503-4263-86A3-6456412D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8" y="2850171"/>
            <a:ext cx="1328866" cy="215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FILA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5FE50F-69F5-45DB-9648-5B8A53831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903571"/>
            <a:ext cx="4687253" cy="30191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EF31551-BF97-4A9E-AD1A-74FDE3BB2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312" y="2487979"/>
            <a:ext cx="2817375" cy="21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FILA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29577D8-B8A8-4099-ABE8-223C3D8A7D7B}"/>
              </a:ext>
            </a:extLst>
          </p:cNvPr>
          <p:cNvGrpSpPr/>
          <p:nvPr/>
        </p:nvGrpSpPr>
        <p:grpSpPr>
          <a:xfrm>
            <a:off x="1801178" y="1859041"/>
            <a:ext cx="2222182" cy="1023494"/>
            <a:chOff x="1801178" y="2026681"/>
            <a:chExt cx="2222182" cy="1023494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0B6E22F-8AB0-4A48-9159-585876A6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1178" y="2026681"/>
              <a:ext cx="2222182" cy="1023494"/>
            </a:xfrm>
            <a:prstGeom prst="rect">
              <a:avLst/>
            </a:prstGeom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6101541-625E-4E2E-AE2D-36DD0F41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6675" y="2776331"/>
              <a:ext cx="123825" cy="257175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9B036538-BB83-4CD4-8C78-E5ED3983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25139"/>
            <a:ext cx="1873122" cy="1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ESTRUTURA DE DADOS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FILA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083CF1-5709-4F17-95A0-B829D17D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471" y="2422619"/>
            <a:ext cx="2705100" cy="12287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5A3C10-F891-4F88-878B-431BF6A7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175797"/>
            <a:ext cx="1873122" cy="19469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B27FC8-4758-4C0E-877B-968CD7BA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30" y="3036982"/>
            <a:ext cx="1961185" cy="19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FILA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C8EB9F-EDAD-45B2-ABC3-073E94EF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68" y="1840401"/>
            <a:ext cx="2604132" cy="3131373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9052D41-EFA1-443F-BBC0-32E5248AC021}"/>
              </a:ext>
            </a:extLst>
          </p:cNvPr>
          <p:cNvSpPr txBox="1"/>
          <p:nvPr/>
        </p:nvSpPr>
        <p:spPr>
          <a:xfrm>
            <a:off x="939416" y="1423706"/>
            <a:ext cx="7247322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projeto chamado “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projeto_fila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 adicione a seguinte classe: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FC0337-377A-477A-82F7-9702DACC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63" y="1840401"/>
            <a:ext cx="3288484" cy="31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441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FILA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- 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C9ABA81-F110-4BA6-87CF-E8D4E7920D69}"/>
              </a:ext>
            </a:extLst>
          </p:cNvPr>
          <p:cNvSpPr txBox="1"/>
          <p:nvPr/>
        </p:nvSpPr>
        <p:spPr>
          <a:xfrm>
            <a:off x="939416" y="1423706"/>
            <a:ext cx="7247322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Adicione uma classe de implementação e monte o código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2BE34DB-496F-4855-90EF-1B48FCF9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0" y="1819655"/>
            <a:ext cx="3204023" cy="31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6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38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5564891" cy="2470212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palavra polimorfismo significa: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qualidade ou estado de ser capaz de assumir diferentes formas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(dicionário Houaiss).</a:t>
            </a:r>
          </a:p>
          <a:p>
            <a:pPr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contexto da OO, polimorfismo significa ter múltiplos comportamentos. </a:t>
            </a:r>
            <a:b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</a:b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capacidade polimórfica decorre diretamente do mecanismo de herança.</a:t>
            </a:r>
          </a:p>
          <a:p>
            <a:pPr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operação polimórfica resulta em diferentes ações dependendo do objeto que está sendo referenciado.</a:t>
            </a:r>
          </a:p>
          <a:p>
            <a:pPr marL="171450" indent="-171450">
              <a:lnSpc>
                <a:spcPct val="150000"/>
              </a:lnSpc>
              <a:spcAft>
                <a:spcPts val="9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130C9B9-39EC-4C19-BA2C-97A2F9A2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763" y="1525221"/>
            <a:ext cx="1796106" cy="177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15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2035862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1-) Você deve montar um classe Fila com dois vetores, um irá armazenar o número da senha para pessoas sem necessidade preferencial, e outro que irá armazenar números de senha para pessoas preferenciais.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No teste você poderá adicionar pessoas preferencias e não preferenciais, MAS, para retirar da fila uma pessoa não preferencial o seu sistema deverá verificar se existem pessoas na fila preferencial, caso exista, deverá atender primeiro as pessoas que estão na fila presencial.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42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Na classe Fila: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560D39-6076-4D4F-8ABF-DEAE5C05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655" y="1280159"/>
            <a:ext cx="2399926" cy="37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Ainda na classe Fila: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4F78C6-5CCE-45A1-8505-63C488F7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95" y="1594151"/>
            <a:ext cx="4518517" cy="33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3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Ainda na classe Fila: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2E47D2-35F0-44F9-861B-0CB514FE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027" y="1281902"/>
            <a:ext cx="3737773" cy="36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2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Na classe de implementação: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9A5DBE-CDA3-4397-81F1-3E008AEA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7" y="1894046"/>
            <a:ext cx="61436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1149466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2-) Usando o mesmo caso do descanso anterior, crie uma classe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FilaPreferencial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 outra classe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FilaConvencional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, cada uma irá gerenciar o seu vetor, MAS a fila convencional somente poderá atender um cliente caso o vetor da classe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FilaPresencial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esteja vazio.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31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D47E1B-7B9D-4E4F-9DF5-EA0C0481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39" y="926973"/>
            <a:ext cx="3047340" cy="40890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ED2A52-43AC-49F5-B270-3328754B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62" y="926973"/>
            <a:ext cx="3047340" cy="40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0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- SOLUÇÃO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6A8570-9F55-4BD7-9947-4F871834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4" y="1334977"/>
            <a:ext cx="5263515" cy="33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FA877BE-5398-4EDC-B65B-96BA86B0EA04}"/>
              </a:ext>
            </a:extLst>
          </p:cNvPr>
          <p:cNvGrpSpPr/>
          <p:nvPr/>
        </p:nvGrpSpPr>
        <p:grpSpPr>
          <a:xfrm>
            <a:off x="765546" y="1043194"/>
            <a:ext cx="3489987" cy="3407574"/>
            <a:chOff x="344951" y="925105"/>
            <a:chExt cx="4155631" cy="4188161"/>
          </a:xfrm>
        </p:grpSpPr>
        <p:pic>
          <p:nvPicPr>
            <p:cNvPr id="17" name="Picture 3" descr="caomputador.png">
              <a:extLst>
                <a:ext uri="{FF2B5EF4-FFF2-40B4-BE49-F238E27FC236}">
                  <a16:creationId xmlns:a16="http://schemas.microsoft.com/office/drawing/2014/main" id="{64B4117E-4256-47CD-8DB0-5EEF4203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4" descr="chicara.png">
              <a:extLst>
                <a:ext uri="{FF2B5EF4-FFF2-40B4-BE49-F238E27FC236}">
                  <a16:creationId xmlns:a16="http://schemas.microsoft.com/office/drawing/2014/main" id="{F6E24563-F63A-4D4C-B08A-AC860BBD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6" descr="livros.png">
              <a:extLst>
                <a:ext uri="{FF2B5EF4-FFF2-40B4-BE49-F238E27FC236}">
                  <a16:creationId xmlns:a16="http://schemas.microsoft.com/office/drawing/2014/main" id="{FFFDC8AF-9688-4CE9-9AD4-A1B6B158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571999" y="1354076"/>
            <a:ext cx="3523130" cy="2023011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Java: Como Programar, 8ª edição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Deitel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Deitel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200" dirty="0"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Construção de Algoritmos e Estruturas de Dados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Forbellone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Eberspacher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12779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33674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38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5593647" y="1280403"/>
            <a:ext cx="3177974" cy="773594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 meio do polimorfismo é possível esconder diversas implementações diferentes por trás de uma interface única.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8C7B5C1-3627-4492-8FBE-7F55750C3C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489005" y="3494983"/>
            <a:ext cx="991790" cy="425054"/>
            <a:chOff x="962" y="2832"/>
            <a:chExt cx="1744" cy="528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AE47B54D-8496-4904-8E1D-F1914BBC7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" y="2912"/>
              <a:ext cx="96" cy="150"/>
            </a:xfrm>
            <a:prstGeom prst="rightBracket">
              <a:avLst>
                <a:gd name="adj" fmla="val 78125"/>
              </a:avLst>
            </a:prstGeom>
            <a:solidFill>
              <a:srgbClr val="F0265D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672439D2-484F-4CB9-9215-372166B23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" y="2832"/>
              <a:ext cx="1648" cy="52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vert="eaVert" wrap="none" anchor="ctr"/>
            <a:lstStyle/>
            <a:p>
              <a:pPr algn="ctr"/>
              <a:endParaRPr lang="pt-BR" sz="135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6A0A7DE3-577B-4E4D-9A5B-EFEBD63E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>
                <a:solidFill>
                  <a:srgbClr val="F0265D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B5412442-3589-42E2-8FD3-173203733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064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7C188BAA-5E53-4D6A-A89C-34CF2A2B3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227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E7A071DE-06BD-4F89-BEB6-EE50331A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2903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C315143E-7EBD-4C73-8F8F-A5A5F82CC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3062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07B0BBBE-63A0-4234-90F7-7954E91E9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322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122B218E-E980-453C-93C1-5B6775E62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290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B754B81E-C538-4ABF-B1A6-FC2EE4335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3064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A39E84F2-789A-464F-BB39-D39086123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3227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EC5F6E8B-890C-4E7F-B00E-30451D83E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2903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05B030B4-27EF-4537-9FBF-858747E70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3062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08D2E345-42D6-4114-BAF7-1519248E3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322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23" name="Group 19">
            <a:extLst>
              <a:ext uri="{FF2B5EF4-FFF2-40B4-BE49-F238E27FC236}">
                <a16:creationId xmlns:a16="http://schemas.microsoft.com/office/drawing/2014/main" id="{DDFB489D-E201-4833-A4D2-308B885B064C}"/>
              </a:ext>
            </a:extLst>
          </p:cNvPr>
          <p:cNvGrpSpPr>
            <a:grpSpLocks/>
          </p:cNvGrpSpPr>
          <p:nvPr/>
        </p:nvGrpSpPr>
        <p:grpSpPr bwMode="auto">
          <a:xfrm>
            <a:off x="742358" y="1559028"/>
            <a:ext cx="1369219" cy="991790"/>
            <a:chOff x="1013" y="1607"/>
            <a:chExt cx="1150" cy="833"/>
          </a:xfrm>
        </p:grpSpPr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A08FE8C0-6CD7-4309-89EA-D5CDEA1F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1607"/>
              <a:ext cx="1150" cy="833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" name="AutoShape 21">
              <a:extLst>
                <a:ext uri="{FF2B5EF4-FFF2-40B4-BE49-F238E27FC236}">
                  <a16:creationId xmlns:a16="http://schemas.microsoft.com/office/drawing/2014/main" id="{93B70F09-7A48-4E9B-898C-3DA07865C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" y="1693"/>
              <a:ext cx="920" cy="66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43266236-4941-45CA-AEB6-E9F0DF50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383"/>
              <a:ext cx="230" cy="28"/>
            </a:xfrm>
            <a:prstGeom prst="rect">
              <a:avLst/>
            </a:prstGeom>
            <a:solidFill>
              <a:srgbClr val="F0265D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27" name="Group 23">
            <a:extLst>
              <a:ext uri="{FF2B5EF4-FFF2-40B4-BE49-F238E27FC236}">
                <a16:creationId xmlns:a16="http://schemas.microsoft.com/office/drawing/2014/main" id="{76E54165-4AD9-4C11-8B88-79CBD1747553}"/>
              </a:ext>
            </a:extLst>
          </p:cNvPr>
          <p:cNvGrpSpPr>
            <a:grpSpLocks/>
          </p:cNvGrpSpPr>
          <p:nvPr/>
        </p:nvGrpSpPr>
        <p:grpSpPr bwMode="auto">
          <a:xfrm>
            <a:off x="2300886" y="1417342"/>
            <a:ext cx="1369219" cy="991791"/>
            <a:chOff x="2322" y="1488"/>
            <a:chExt cx="1150" cy="833"/>
          </a:xfrm>
        </p:grpSpPr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B644E3EA-8D66-4FD6-9BAA-5DDA5BF80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488"/>
              <a:ext cx="1150" cy="833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9" name="AutoShape 25">
              <a:extLst>
                <a:ext uri="{FF2B5EF4-FFF2-40B4-BE49-F238E27FC236}">
                  <a16:creationId xmlns:a16="http://schemas.microsoft.com/office/drawing/2014/main" id="{429A9D34-7672-463D-BFC9-E0C3597F1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" y="1574"/>
              <a:ext cx="920" cy="66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62C51CE5-6FEC-40EE-A5C1-8D968AEDE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2264"/>
              <a:ext cx="230" cy="28"/>
            </a:xfrm>
            <a:prstGeom prst="rect">
              <a:avLst/>
            </a:prstGeom>
            <a:solidFill>
              <a:srgbClr val="F0265D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31" name="Group 27">
            <a:extLst>
              <a:ext uri="{FF2B5EF4-FFF2-40B4-BE49-F238E27FC236}">
                <a16:creationId xmlns:a16="http://schemas.microsoft.com/office/drawing/2014/main" id="{F9800B38-A5B6-4E3D-AA8C-9509A93277BA}"/>
              </a:ext>
            </a:extLst>
          </p:cNvPr>
          <p:cNvGrpSpPr>
            <a:grpSpLocks/>
          </p:cNvGrpSpPr>
          <p:nvPr/>
        </p:nvGrpSpPr>
        <p:grpSpPr bwMode="auto">
          <a:xfrm>
            <a:off x="3858223" y="1559028"/>
            <a:ext cx="1369219" cy="991790"/>
            <a:chOff x="3630" y="1607"/>
            <a:chExt cx="1150" cy="833"/>
          </a:xfrm>
        </p:grpSpPr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ADBB16D-37FA-4E82-83E8-3EA59434B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1607"/>
              <a:ext cx="1150" cy="833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33" name="AutoShape 29">
              <a:extLst>
                <a:ext uri="{FF2B5EF4-FFF2-40B4-BE49-F238E27FC236}">
                  <a16:creationId xmlns:a16="http://schemas.microsoft.com/office/drawing/2014/main" id="{7BF15E19-0374-49EE-8B1B-956172346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5" y="1693"/>
              <a:ext cx="920" cy="66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AAAC3E7E-3FA3-4CE9-A4F3-83C9FD5CD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2383"/>
              <a:ext cx="230" cy="28"/>
            </a:xfrm>
            <a:prstGeom prst="rect">
              <a:avLst/>
            </a:prstGeom>
            <a:solidFill>
              <a:srgbClr val="F0265D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 dirty="0"/>
            </a:p>
          </p:txBody>
        </p:sp>
      </p:grpSp>
      <p:sp>
        <p:nvSpPr>
          <p:cNvPr id="38" name="Line 34">
            <a:extLst>
              <a:ext uri="{FF2B5EF4-FFF2-40B4-BE49-F238E27FC236}">
                <a16:creationId xmlns:a16="http://schemas.microsoft.com/office/drawing/2014/main" id="{6D963ECF-290F-4902-A596-DBDA5EBC60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05634" y="2786561"/>
            <a:ext cx="566738" cy="377429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A7395F58-C708-47F9-B62A-181B5EFC22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4057" y="2786562"/>
            <a:ext cx="0" cy="330994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0" name="Line 36">
            <a:extLst>
              <a:ext uri="{FF2B5EF4-FFF2-40B4-BE49-F238E27FC236}">
                <a16:creationId xmlns:a16="http://schemas.microsoft.com/office/drawing/2014/main" id="{B0AEE1BA-B687-4C87-A315-8E7ED42D21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5742" y="2786561"/>
            <a:ext cx="850106" cy="377429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1" name="Line 37">
            <a:extLst>
              <a:ext uri="{FF2B5EF4-FFF2-40B4-BE49-F238E27FC236}">
                <a16:creationId xmlns:a16="http://schemas.microsoft.com/office/drawing/2014/main" id="{E2254859-2E3A-4CC1-94E5-D6D442CD98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9004" y="2786562"/>
            <a:ext cx="330994" cy="330994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EA4BA71F-1D19-4588-9F26-DA00E210C9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8117" y="2786562"/>
            <a:ext cx="378619" cy="330994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BCEF114-DA6D-46D8-B0C8-C559D7C5E5F0}"/>
              </a:ext>
            </a:extLst>
          </p:cNvPr>
          <p:cNvSpPr/>
          <p:nvPr/>
        </p:nvSpPr>
        <p:spPr>
          <a:xfrm>
            <a:off x="3923496" y="2659604"/>
            <a:ext cx="1202788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Fabricante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C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8CF408A-A025-4355-BCEF-0120806DD276}"/>
              </a:ext>
            </a:extLst>
          </p:cNvPr>
          <p:cNvSpPr/>
          <p:nvPr/>
        </p:nvSpPr>
        <p:spPr>
          <a:xfrm>
            <a:off x="2381592" y="2486211"/>
            <a:ext cx="1202788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Fabricante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B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98A90C9-F6CF-4E28-ACA7-0EA342305370}"/>
              </a:ext>
            </a:extLst>
          </p:cNvPr>
          <p:cNvSpPr/>
          <p:nvPr/>
        </p:nvSpPr>
        <p:spPr>
          <a:xfrm>
            <a:off x="825573" y="2653212"/>
            <a:ext cx="1202788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Fabricante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A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E9A654C-E602-4F61-B241-F3155EC1BB03}"/>
              </a:ext>
            </a:extLst>
          </p:cNvPr>
          <p:cNvSpPr/>
          <p:nvPr/>
        </p:nvSpPr>
        <p:spPr>
          <a:xfrm>
            <a:off x="3263983" y="3999293"/>
            <a:ext cx="1462324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Controle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</a:t>
            </a:r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Remoto</a:t>
            </a:r>
            <a:endParaRPr lang="en-US" sz="120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BA811F2E-3925-4B23-9E82-19D83DC43ED2}"/>
              </a:ext>
            </a:extLst>
          </p:cNvPr>
          <p:cNvSpPr/>
          <p:nvPr/>
        </p:nvSpPr>
        <p:spPr>
          <a:xfrm>
            <a:off x="813170" y="3766044"/>
            <a:ext cx="1675834" cy="487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Princípio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OO:</a:t>
            </a:r>
            <a:b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</a:br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Encapsulamento</a:t>
            </a:r>
            <a:endParaRPr lang="en-US" sz="1200" dirty="0">
              <a:solidFill>
                <a:srgbClr val="F0265D"/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F54E7D8-CE08-43D5-8803-1A0CEED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01481F5-1742-45E3-B75E-878490E77AF0}"/>
              </a:ext>
            </a:extLst>
          </p:cNvPr>
          <p:cNvSpPr txBox="1"/>
          <p:nvPr/>
        </p:nvSpPr>
        <p:spPr>
          <a:xfrm>
            <a:off x="1593272" y="2195159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3. R</a:t>
            </a: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ECURSI</a:t>
            </a:r>
            <a:r>
              <a:rPr lang="en-US" sz="3500" dirty="0">
                <a:solidFill>
                  <a:srgbClr val="ED145B"/>
                </a:solidFill>
                <a:latin typeface="Gotham HTF Light"/>
                <a:cs typeface="Gotham HTF Light"/>
              </a:rPr>
              <a:t>VIDADE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22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357123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Técnica de programação aplicada a métodos ou funções. O método chama, direta ou indiretamente, a ele próprio.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Quais tipos de problemas podemos aplicar recursão? 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Naqueles cuja entrada do problema podem ser resolvidos usando uma entrada menor (e teoricamente mais fácil) do mesmo problema, exemplos: fatorial,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mdc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,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ﬁbonacci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, potência, busca binária, ordenação, listas lineares, árvores,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etc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.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Também é muito utilizado em soluções baseadas em tentativa e erro 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back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tracking).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b="1" dirty="0">
                <a:solidFill>
                  <a:srgbClr val="ED145B"/>
                </a:solidFill>
                <a:latin typeface="Gotham HTF Light" pitchFamily="50" charset="0"/>
              </a:rPr>
              <a:t>Todo algoritmo recursivo deve ter, como primeira instrução, sua condição de parada. Senão corremos sério risco que ele nunca termine!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RECURSIVIDADE: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DEFINIÇÃO</a:t>
            </a:r>
          </a:p>
        </p:txBody>
      </p:sp>
    </p:spTree>
    <p:extLst>
      <p:ext uri="{BB962C8B-B14F-4D97-AF65-F5344CB8AC3E}">
        <p14:creationId xmlns:p14="http://schemas.microsoft.com/office/powerpoint/2010/main" val="9543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392671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Escreva um método recursivo que dado n ≥ 0 inteiro, calcule n! (fatorial de n).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O fatorial de um número n ≥ 0 é dado pela seguinte fórmula: 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n! = 1·2·3·...·(n−1)·n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Por exemplo, 6! = 1·2·3·4·5·6 = 720.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Também podemos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deﬁni-lo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recursivamente: 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n! =1 =&gt; se n = 0; </a:t>
            </a:r>
          </a:p>
          <a:p>
            <a:pPr marL="171450" indent="-1714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n·(n−1)! =&gt; se n &gt; 0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Vamos tentar resolver 6! usando a recursividade: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Como n = 6, usamos a segunda linha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deﬁnição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6! = 6·5!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Mas quanto vale 5!? Novamente aplicamos 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deﬁnição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recursiva: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5! = 5·4! e novamente estamos com problemas pois devemos saber quanto vale 4!, e assim continuamos até chegar a 1! que pela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deﬁnição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, sabemos que vale 1.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RECURSIVIDADE: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</p:spTree>
    <p:extLst>
      <p:ext uri="{BB962C8B-B14F-4D97-AF65-F5344CB8AC3E}">
        <p14:creationId xmlns:p14="http://schemas.microsoft.com/office/powerpoint/2010/main" val="4917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214930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public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fatorial(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n) {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if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(n == 0) { //condição de parada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	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return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1;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}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else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{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	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return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 * fatorial(n-1);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}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}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RECURSIVIDADE: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SOLUÇÃO</a:t>
            </a:r>
          </a:p>
        </p:txBody>
      </p:sp>
    </p:spTree>
    <p:extLst>
      <p:ext uri="{BB962C8B-B14F-4D97-AF65-F5344CB8AC3E}">
        <p14:creationId xmlns:p14="http://schemas.microsoft.com/office/powerpoint/2010/main" val="79865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FA877BE-5398-4EDC-B65B-96BA86B0EA04}"/>
              </a:ext>
            </a:extLst>
          </p:cNvPr>
          <p:cNvGrpSpPr/>
          <p:nvPr/>
        </p:nvGrpSpPr>
        <p:grpSpPr>
          <a:xfrm>
            <a:off x="765546" y="1043194"/>
            <a:ext cx="3489987" cy="3407574"/>
            <a:chOff x="344951" y="925105"/>
            <a:chExt cx="4155631" cy="4188161"/>
          </a:xfrm>
        </p:grpSpPr>
        <p:pic>
          <p:nvPicPr>
            <p:cNvPr id="17" name="Picture 3" descr="caomputador.png">
              <a:extLst>
                <a:ext uri="{FF2B5EF4-FFF2-40B4-BE49-F238E27FC236}">
                  <a16:creationId xmlns:a16="http://schemas.microsoft.com/office/drawing/2014/main" id="{64B4117E-4256-47CD-8DB0-5EEF4203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4" descr="chicara.png">
              <a:extLst>
                <a:ext uri="{FF2B5EF4-FFF2-40B4-BE49-F238E27FC236}">
                  <a16:creationId xmlns:a16="http://schemas.microsoft.com/office/drawing/2014/main" id="{F6E24563-F63A-4D4C-B08A-AC860BBD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6" descr="livros.png">
              <a:extLst>
                <a:ext uri="{FF2B5EF4-FFF2-40B4-BE49-F238E27FC236}">
                  <a16:creationId xmlns:a16="http://schemas.microsoft.com/office/drawing/2014/main" id="{FFFDC8AF-9688-4CE9-9AD4-A1B6B158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571999" y="1354076"/>
            <a:ext cx="3523130" cy="2023011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Java: Como Programar, 8ª edição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Deitel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Deitel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200" dirty="0"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Construção de Algoritmos e Estruturas de Dados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Forbellone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Eberspacher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39542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378505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272" y="1989355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4. COLLECTION</a:t>
            </a: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0344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9">
            <a:extLst>
              <a:ext uri="{FF2B5EF4-FFF2-40B4-BE49-F238E27FC236}">
                <a16:creationId xmlns:a16="http://schemas.microsoft.com/office/drawing/2014/main" id="{B7099944-2B8A-4873-9D22-60C35190A0D0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45BD6CB-7002-4F55-B5F4-07C75D126F57}"/>
              </a:ext>
            </a:extLst>
          </p:cNvPr>
          <p:cNvGrpSpPr/>
          <p:nvPr/>
        </p:nvGrpSpPr>
        <p:grpSpPr>
          <a:xfrm>
            <a:off x="1697389" y="1262599"/>
            <a:ext cx="5749222" cy="3514270"/>
            <a:chOff x="1697389" y="1260218"/>
            <a:chExt cx="5749222" cy="351427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C8ECF8C9-AA48-427D-9DB0-1513C550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389" y="1260218"/>
              <a:ext cx="5749222" cy="3514270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7A9F2A47-05F4-478F-AED9-21C6B9B940D2}"/>
                </a:ext>
              </a:extLst>
            </p:cNvPr>
            <p:cNvSpPr txBox="1"/>
            <p:nvPr/>
          </p:nvSpPr>
          <p:spPr>
            <a:xfrm>
              <a:off x="4177441" y="2907368"/>
              <a:ext cx="111442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err="1">
                  <a:solidFill>
                    <a:srgbClr val="E7306D"/>
                  </a:solidFill>
                  <a:latin typeface="Gotham HTF Book" pitchFamily="50" charset="0"/>
                  <a:cs typeface="Arial" panose="020B0604020202020204" pitchFamily="34" charset="0"/>
                </a:rPr>
                <a:t>PriorityQueue</a:t>
              </a:r>
              <a:endParaRPr lang="pt-BR" sz="900" dirty="0">
                <a:solidFill>
                  <a:srgbClr val="E7306D"/>
                </a:solidFill>
                <a:latin typeface="Gotham HTF Book" pitchFamily="50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5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9">
            <a:extLst>
              <a:ext uri="{FF2B5EF4-FFF2-40B4-BE49-F238E27FC236}">
                <a16:creationId xmlns:a16="http://schemas.microsoft.com/office/drawing/2014/main" id="{B7099944-2B8A-4873-9D22-60C35190A0D0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76CAAB-E801-4DEF-B281-825591DF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23" y="1329158"/>
            <a:ext cx="6547155" cy="20775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9B1426-DB36-49ED-92CE-28330FED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47" y="3418354"/>
            <a:ext cx="1432930" cy="15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193982"/>
            <a:ext cx="6961171" cy="2823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Coleções são estruturas de dados utilizadas para agrupar objetos que permitem de maneira eficiente e prática o armazenamento e a organização de objetos.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forma contrária ao vetor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as coleções permitem que um número arbitrário de objetos seja armazenado numa estrutura.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ACB5821B-DE34-4F37-81D9-F3287D58D6D4}"/>
              </a:ext>
            </a:extLst>
          </p:cNvPr>
          <p:cNvSpPr txBox="1"/>
          <p:nvPr/>
        </p:nvSpPr>
        <p:spPr>
          <a:xfrm>
            <a:off x="939415" y="557640"/>
            <a:ext cx="653294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DIFERENÇAS ENTRE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VETORES E 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48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38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5177CD42-6C55-4376-B75B-0DF94F8440EF}"/>
              </a:ext>
            </a:extLst>
          </p:cNvPr>
          <p:cNvSpPr txBox="1">
            <a:spLocks/>
          </p:cNvSpPr>
          <p:nvPr/>
        </p:nvSpPr>
        <p:spPr>
          <a:xfrm>
            <a:off x="1485901" y="1202532"/>
            <a:ext cx="5931589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aplicacaoFinanceira</a:t>
            </a:r>
            <a:r>
              <a:rPr lang="en-US" sz="1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.getValor</a:t>
            </a: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</a:t>
            </a:r>
          </a:p>
          <a:p>
            <a:pPr marL="42863" indent="0" algn="just">
              <a:buNone/>
            </a:pPr>
            <a:endParaRPr lang="en-US" sz="15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upo 54">
            <a:extLst>
              <a:ext uri="{FF2B5EF4-FFF2-40B4-BE49-F238E27FC236}">
                <a16:creationId xmlns:a16="http://schemas.microsoft.com/office/drawing/2014/main" id="{C4DF5306-EF0A-4270-AA9D-AC71A04AC200}"/>
              </a:ext>
            </a:extLst>
          </p:cNvPr>
          <p:cNvGrpSpPr/>
          <p:nvPr/>
        </p:nvGrpSpPr>
        <p:grpSpPr>
          <a:xfrm>
            <a:off x="1363879" y="2704673"/>
            <a:ext cx="1912426" cy="1924902"/>
            <a:chOff x="388941" y="2901606"/>
            <a:chExt cx="2880320" cy="2880000"/>
          </a:xfrm>
        </p:grpSpPr>
        <p:grpSp>
          <p:nvGrpSpPr>
            <p:cNvPr id="47" name="Grupo 55">
              <a:extLst>
                <a:ext uri="{FF2B5EF4-FFF2-40B4-BE49-F238E27FC236}">
                  <a16:creationId xmlns:a16="http://schemas.microsoft.com/office/drawing/2014/main" id="{7FFC73B8-FAB4-4BFB-BC6B-E99418F3A63E}"/>
                </a:ext>
              </a:extLst>
            </p:cNvPr>
            <p:cNvGrpSpPr/>
            <p:nvPr/>
          </p:nvGrpSpPr>
          <p:grpSpPr>
            <a:xfrm rot="1003645">
              <a:off x="388941" y="2901606"/>
              <a:ext cx="2880320" cy="2880000"/>
              <a:chOff x="5724128" y="3665482"/>
              <a:chExt cx="2880320" cy="2880000"/>
            </a:xfrm>
          </p:grpSpPr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33A56AE-8098-455E-8C3C-50DD5425AD49}"/>
                  </a:ext>
                </a:extLst>
              </p:cNvPr>
              <p:cNvSpPr/>
              <p:nvPr/>
            </p:nvSpPr>
            <p:spPr bwMode="auto">
              <a:xfrm>
                <a:off x="5724128" y="3665482"/>
                <a:ext cx="2880320" cy="28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F043E750-0999-4B17-8704-C81EE98804EA}"/>
                  </a:ext>
                </a:extLst>
              </p:cNvPr>
              <p:cNvSpPr/>
              <p:nvPr/>
            </p:nvSpPr>
            <p:spPr bwMode="auto">
              <a:xfrm>
                <a:off x="6084288" y="4025482"/>
                <a:ext cx="2160000" cy="2160000"/>
              </a:xfrm>
              <a:prstGeom prst="ellipse">
                <a:avLst/>
              </a:prstGeom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F0C32137-31A8-4DED-AE79-8334B84C7A32}"/>
                  </a:ext>
                </a:extLst>
              </p:cNvPr>
              <p:cNvCxnSpPr>
                <a:stCxn id="50" idx="1"/>
                <a:endCxn id="51" idx="1"/>
              </p:cNvCxnSpPr>
              <p:nvPr/>
            </p:nvCxnSpPr>
            <p:spPr bwMode="auto">
              <a:xfrm>
                <a:off x="6145941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9AD3B5B7-E17B-4331-938A-AFBFA1F26542}"/>
                  </a:ext>
                </a:extLst>
              </p:cNvPr>
              <p:cNvCxnSpPr>
                <a:stCxn id="50" idx="7"/>
                <a:endCxn id="51" idx="7"/>
              </p:cNvCxnSpPr>
              <p:nvPr/>
            </p:nvCxnSpPr>
            <p:spPr bwMode="auto">
              <a:xfrm flipH="1">
                <a:off x="7927963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3726B574-90D1-483E-917A-6F709C4FFD56}"/>
                  </a:ext>
                </a:extLst>
              </p:cNvPr>
              <p:cNvCxnSpPr>
                <a:stCxn id="51" idx="3"/>
                <a:endCxn id="50" idx="3"/>
              </p:cNvCxnSpPr>
              <p:nvPr/>
            </p:nvCxnSpPr>
            <p:spPr bwMode="auto">
              <a:xfrm flipH="1">
                <a:off x="6145941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F2A7C31C-7605-4E68-82B0-3A50C977A6F7}"/>
                  </a:ext>
                </a:extLst>
              </p:cNvPr>
              <p:cNvCxnSpPr>
                <a:stCxn id="50" idx="5"/>
                <a:endCxn id="51" idx="5"/>
              </p:cNvCxnSpPr>
              <p:nvPr/>
            </p:nvCxnSpPr>
            <p:spPr bwMode="auto">
              <a:xfrm flipH="1" flipV="1">
                <a:off x="7927963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3F224-DB6F-46E9-ADF9-8C15338BC31B}"/>
                </a:ext>
              </a:extLst>
            </p:cNvPr>
            <p:cNvSpPr txBox="1"/>
            <p:nvPr/>
          </p:nvSpPr>
          <p:spPr>
            <a:xfrm>
              <a:off x="882943" y="3704344"/>
              <a:ext cx="707871" cy="11742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</p:txBody>
        </p:sp>
        <p:sp>
          <p:nvSpPr>
            <p:cNvPr id="49" name="Text Box 23">
              <a:extLst>
                <a:ext uri="{FF2B5EF4-FFF2-40B4-BE49-F238E27FC236}">
                  <a16:creationId xmlns:a16="http://schemas.microsoft.com/office/drawing/2014/main" id="{38D59AB0-6EE4-4CE3-B89D-E87A2D502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1655">
              <a:off x="1436346" y="3036867"/>
              <a:ext cx="1741760" cy="3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0963" tIns="40481" rIns="80963" bIns="404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900" dirty="0" err="1">
                  <a:solidFill>
                    <a:srgbClr val="F0265D"/>
                  </a:solidFill>
                  <a:latin typeface="Gotham HTF Light" pitchFamily="50" charset="0"/>
                </a:rPr>
                <a:t>getValor</a:t>
              </a:r>
              <a:r>
                <a:rPr lang="en-US" sz="900" dirty="0">
                  <a:solidFill>
                    <a:srgbClr val="F0265D"/>
                  </a:solidFill>
                  <a:latin typeface="Gotham HTF Light" pitchFamily="50" charset="0"/>
                </a:rPr>
                <a:t>()</a:t>
              </a:r>
              <a:endParaRPr lang="en-US" sz="900" b="1" dirty="0">
                <a:solidFill>
                  <a:srgbClr val="F0265D"/>
                </a:solidFill>
                <a:latin typeface="Gotham HTF Light" pitchFamily="50" charset="0"/>
              </a:endParaRPr>
            </a:p>
          </p:txBody>
        </p:sp>
      </p:grpSp>
      <p:grpSp>
        <p:nvGrpSpPr>
          <p:cNvPr id="56" name="Grupo 64">
            <a:extLst>
              <a:ext uri="{FF2B5EF4-FFF2-40B4-BE49-F238E27FC236}">
                <a16:creationId xmlns:a16="http://schemas.microsoft.com/office/drawing/2014/main" id="{68E8A29C-4707-48CC-8952-780A8E056D9E}"/>
              </a:ext>
            </a:extLst>
          </p:cNvPr>
          <p:cNvGrpSpPr/>
          <p:nvPr/>
        </p:nvGrpSpPr>
        <p:grpSpPr>
          <a:xfrm>
            <a:off x="3559956" y="2704673"/>
            <a:ext cx="1912426" cy="1924902"/>
            <a:chOff x="388941" y="2901606"/>
            <a:chExt cx="2880320" cy="2880000"/>
          </a:xfrm>
        </p:grpSpPr>
        <p:grpSp>
          <p:nvGrpSpPr>
            <p:cNvPr id="57" name="Grupo 65">
              <a:extLst>
                <a:ext uri="{FF2B5EF4-FFF2-40B4-BE49-F238E27FC236}">
                  <a16:creationId xmlns:a16="http://schemas.microsoft.com/office/drawing/2014/main" id="{37FC2E9A-FF22-4F36-828C-FEB984FC730A}"/>
                </a:ext>
              </a:extLst>
            </p:cNvPr>
            <p:cNvGrpSpPr/>
            <p:nvPr/>
          </p:nvGrpSpPr>
          <p:grpSpPr>
            <a:xfrm rot="1003645">
              <a:off x="388941" y="2901606"/>
              <a:ext cx="2880320" cy="2880000"/>
              <a:chOff x="5724128" y="3665482"/>
              <a:chExt cx="2880320" cy="2880000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1BBBBF5D-C22A-4EC7-B715-7B2241C7B6FD}"/>
                  </a:ext>
                </a:extLst>
              </p:cNvPr>
              <p:cNvSpPr/>
              <p:nvPr/>
            </p:nvSpPr>
            <p:spPr bwMode="auto">
              <a:xfrm>
                <a:off x="5724128" y="3665482"/>
                <a:ext cx="2880320" cy="28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8DD14020-2C99-49FE-803E-ABECCC99F5CA}"/>
                  </a:ext>
                </a:extLst>
              </p:cNvPr>
              <p:cNvSpPr/>
              <p:nvPr/>
            </p:nvSpPr>
            <p:spPr bwMode="auto">
              <a:xfrm>
                <a:off x="6084288" y="4025482"/>
                <a:ext cx="2160000" cy="2160000"/>
              </a:xfrm>
              <a:prstGeom prst="ellipse">
                <a:avLst/>
              </a:prstGeom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CC2209BD-5C62-4618-9C26-6B5708704A08}"/>
                  </a:ext>
                </a:extLst>
              </p:cNvPr>
              <p:cNvCxnSpPr>
                <a:stCxn id="60" idx="1"/>
                <a:endCxn id="61" idx="1"/>
              </p:cNvCxnSpPr>
              <p:nvPr/>
            </p:nvCxnSpPr>
            <p:spPr bwMode="auto">
              <a:xfrm>
                <a:off x="6145941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15A2FDB0-95F1-4C06-A1C9-56642B003BED}"/>
                  </a:ext>
                </a:extLst>
              </p:cNvPr>
              <p:cNvCxnSpPr>
                <a:stCxn id="60" idx="7"/>
                <a:endCxn id="61" idx="7"/>
              </p:cNvCxnSpPr>
              <p:nvPr/>
            </p:nvCxnSpPr>
            <p:spPr bwMode="auto">
              <a:xfrm flipH="1">
                <a:off x="7927963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to 63">
                <a:extLst>
                  <a:ext uri="{FF2B5EF4-FFF2-40B4-BE49-F238E27FC236}">
                    <a16:creationId xmlns:a16="http://schemas.microsoft.com/office/drawing/2014/main" id="{A1A1552F-8015-4AC5-A053-E25919A5FEDD}"/>
                  </a:ext>
                </a:extLst>
              </p:cNvPr>
              <p:cNvCxnSpPr>
                <a:stCxn id="61" idx="3"/>
                <a:endCxn id="60" idx="3"/>
              </p:cNvCxnSpPr>
              <p:nvPr/>
            </p:nvCxnSpPr>
            <p:spPr bwMode="auto">
              <a:xfrm flipH="1">
                <a:off x="6145941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to 64">
                <a:extLst>
                  <a:ext uri="{FF2B5EF4-FFF2-40B4-BE49-F238E27FC236}">
                    <a16:creationId xmlns:a16="http://schemas.microsoft.com/office/drawing/2014/main" id="{879F80A3-6C8D-4839-8A2D-3FBFEDA84F2D}"/>
                  </a:ext>
                </a:extLst>
              </p:cNvPr>
              <p:cNvCxnSpPr>
                <a:stCxn id="60" idx="5"/>
                <a:endCxn id="61" idx="5"/>
              </p:cNvCxnSpPr>
              <p:nvPr/>
            </p:nvCxnSpPr>
            <p:spPr bwMode="auto">
              <a:xfrm flipH="1" flipV="1">
                <a:off x="7927963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036463ED-F3D4-450F-B536-0D680B266452}"/>
                </a:ext>
              </a:extLst>
            </p:cNvPr>
            <p:cNvSpPr txBox="1"/>
            <p:nvPr/>
          </p:nvSpPr>
          <p:spPr>
            <a:xfrm>
              <a:off x="882943" y="3704344"/>
              <a:ext cx="707871" cy="11742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</p:txBody>
        </p:sp>
        <p:sp>
          <p:nvSpPr>
            <p:cNvPr id="59" name="Text Box 23">
              <a:extLst>
                <a:ext uri="{FF2B5EF4-FFF2-40B4-BE49-F238E27FC236}">
                  <a16:creationId xmlns:a16="http://schemas.microsoft.com/office/drawing/2014/main" id="{1768A7E4-9081-467C-AA86-188C1766D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1655">
              <a:off x="1436346" y="3036867"/>
              <a:ext cx="1741760" cy="3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0963" tIns="40481" rIns="80963" bIns="404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900" dirty="0" err="1">
                  <a:solidFill>
                    <a:srgbClr val="F0265D"/>
                  </a:solidFill>
                  <a:latin typeface="Gotham HTF Light" pitchFamily="50" charset="0"/>
                </a:rPr>
                <a:t>getValor</a:t>
              </a:r>
              <a:r>
                <a:rPr lang="en-US" sz="900" dirty="0">
                  <a:solidFill>
                    <a:srgbClr val="F0265D"/>
                  </a:solidFill>
                  <a:latin typeface="Gotham HTF Light" pitchFamily="50" charset="0"/>
                </a:rPr>
                <a:t>()</a:t>
              </a:r>
              <a:endParaRPr lang="en-US" sz="900" b="1" dirty="0">
                <a:solidFill>
                  <a:srgbClr val="F0265D"/>
                </a:solidFill>
                <a:latin typeface="Gotham HTF Light" pitchFamily="50" charset="0"/>
              </a:endParaRPr>
            </a:p>
          </p:txBody>
        </p:sp>
      </p:grpSp>
      <p:grpSp>
        <p:nvGrpSpPr>
          <p:cNvPr id="66" name="Grupo 74">
            <a:extLst>
              <a:ext uri="{FF2B5EF4-FFF2-40B4-BE49-F238E27FC236}">
                <a16:creationId xmlns:a16="http://schemas.microsoft.com/office/drawing/2014/main" id="{B1D72A52-5D48-4FD5-B923-B9CFB39CFB9B}"/>
              </a:ext>
            </a:extLst>
          </p:cNvPr>
          <p:cNvGrpSpPr/>
          <p:nvPr/>
        </p:nvGrpSpPr>
        <p:grpSpPr>
          <a:xfrm>
            <a:off x="5756034" y="2704673"/>
            <a:ext cx="1912426" cy="1924902"/>
            <a:chOff x="388941" y="2901606"/>
            <a:chExt cx="2880320" cy="2880000"/>
          </a:xfrm>
        </p:grpSpPr>
        <p:grpSp>
          <p:nvGrpSpPr>
            <p:cNvPr id="67" name="Grupo 75">
              <a:extLst>
                <a:ext uri="{FF2B5EF4-FFF2-40B4-BE49-F238E27FC236}">
                  <a16:creationId xmlns:a16="http://schemas.microsoft.com/office/drawing/2014/main" id="{99D7D84D-6B08-4CDC-B2E1-CBDF429DC2C6}"/>
                </a:ext>
              </a:extLst>
            </p:cNvPr>
            <p:cNvGrpSpPr/>
            <p:nvPr/>
          </p:nvGrpSpPr>
          <p:grpSpPr>
            <a:xfrm rot="1003645">
              <a:off x="388941" y="2901606"/>
              <a:ext cx="2880320" cy="2880000"/>
              <a:chOff x="5724128" y="3665482"/>
              <a:chExt cx="2880320" cy="2880000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E7AB0A04-A2AA-4C48-8A75-0032576A0458}"/>
                  </a:ext>
                </a:extLst>
              </p:cNvPr>
              <p:cNvSpPr/>
              <p:nvPr/>
            </p:nvSpPr>
            <p:spPr bwMode="auto">
              <a:xfrm>
                <a:off x="5724128" y="3665482"/>
                <a:ext cx="2880320" cy="28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C97B14E3-E3BB-4DB9-9E3B-639404288844}"/>
                  </a:ext>
                </a:extLst>
              </p:cNvPr>
              <p:cNvSpPr/>
              <p:nvPr/>
            </p:nvSpPr>
            <p:spPr bwMode="auto">
              <a:xfrm>
                <a:off x="6084288" y="4025482"/>
                <a:ext cx="2160000" cy="2160000"/>
              </a:xfrm>
              <a:prstGeom prst="ellipse">
                <a:avLst/>
              </a:prstGeom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20A60963-C2A9-477C-AB8B-231A5213EC8F}"/>
                  </a:ext>
                </a:extLst>
              </p:cNvPr>
              <p:cNvCxnSpPr>
                <a:stCxn id="70" idx="1"/>
                <a:endCxn id="71" idx="1"/>
              </p:cNvCxnSpPr>
              <p:nvPr/>
            </p:nvCxnSpPr>
            <p:spPr bwMode="auto">
              <a:xfrm>
                <a:off x="6145941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4C3ED3B0-DF4D-4B29-BE4E-8342F275EBC4}"/>
                  </a:ext>
                </a:extLst>
              </p:cNvPr>
              <p:cNvCxnSpPr>
                <a:stCxn id="70" idx="7"/>
                <a:endCxn id="71" idx="7"/>
              </p:cNvCxnSpPr>
              <p:nvPr/>
            </p:nvCxnSpPr>
            <p:spPr bwMode="auto">
              <a:xfrm flipH="1">
                <a:off x="7927963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to 73">
                <a:extLst>
                  <a:ext uri="{FF2B5EF4-FFF2-40B4-BE49-F238E27FC236}">
                    <a16:creationId xmlns:a16="http://schemas.microsoft.com/office/drawing/2014/main" id="{B0AD40BF-54AD-4A00-9BA9-F644F5E60036}"/>
                  </a:ext>
                </a:extLst>
              </p:cNvPr>
              <p:cNvCxnSpPr>
                <a:stCxn id="71" idx="3"/>
                <a:endCxn id="70" idx="3"/>
              </p:cNvCxnSpPr>
              <p:nvPr/>
            </p:nvCxnSpPr>
            <p:spPr bwMode="auto">
              <a:xfrm flipH="1">
                <a:off x="6145941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484AD5F9-2B38-4336-A410-365063D8C57F}"/>
                  </a:ext>
                </a:extLst>
              </p:cNvPr>
              <p:cNvCxnSpPr>
                <a:stCxn id="70" idx="5"/>
                <a:endCxn id="71" idx="5"/>
              </p:cNvCxnSpPr>
              <p:nvPr/>
            </p:nvCxnSpPr>
            <p:spPr bwMode="auto">
              <a:xfrm flipH="1" flipV="1">
                <a:off x="7927963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1B4493D8-DDFB-42A3-9790-DA9A5EE1B388}"/>
                </a:ext>
              </a:extLst>
            </p:cNvPr>
            <p:cNvSpPr txBox="1"/>
            <p:nvPr/>
          </p:nvSpPr>
          <p:spPr>
            <a:xfrm>
              <a:off x="882943" y="3704344"/>
              <a:ext cx="707871" cy="11742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</p:txBody>
        </p: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57ABEBFA-6784-4BD6-A4C6-8294A1B9E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1655">
              <a:off x="1436346" y="3036867"/>
              <a:ext cx="1741760" cy="3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0963" tIns="40481" rIns="80963" bIns="404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900" dirty="0" err="1">
                  <a:solidFill>
                    <a:srgbClr val="F0265D"/>
                  </a:solidFill>
                  <a:latin typeface="Gotham HTF Light" pitchFamily="50" charset="0"/>
                </a:rPr>
                <a:t>getValor</a:t>
              </a:r>
              <a:r>
                <a:rPr lang="en-US" sz="900" dirty="0">
                  <a:solidFill>
                    <a:srgbClr val="F0265D"/>
                  </a:solidFill>
                  <a:latin typeface="Gotham HTF Light" pitchFamily="50" charset="0"/>
                </a:rPr>
                <a:t>()</a:t>
              </a:r>
              <a:endParaRPr lang="en-US" sz="900" b="1" dirty="0">
                <a:solidFill>
                  <a:srgbClr val="F0265D"/>
                </a:solidFill>
                <a:latin typeface="Gotham HTF Light" pitchFamily="50" charset="0"/>
              </a:endParaRPr>
            </a:p>
          </p:txBody>
        </p:sp>
      </p:grpSp>
      <p:sp>
        <p:nvSpPr>
          <p:cNvPr id="76" name="Line 22">
            <a:extLst>
              <a:ext uri="{FF2B5EF4-FFF2-40B4-BE49-F238E27FC236}">
                <a16:creationId xmlns:a16="http://schemas.microsoft.com/office/drawing/2014/main" id="{5932BEBD-463D-4664-831A-460817E1DB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7837" y="1583799"/>
            <a:ext cx="608141" cy="1062795"/>
          </a:xfrm>
          <a:prstGeom prst="line">
            <a:avLst/>
          </a:prstGeom>
          <a:ln>
            <a:solidFill>
              <a:srgbClr val="F0265D"/>
            </a:solidFill>
            <a:headEnd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0963" tIns="40481" rIns="80963" bIns="40481"/>
          <a:lstStyle/>
          <a:p>
            <a:pPr>
              <a:defRPr/>
            </a:pPr>
            <a:endParaRPr lang="pt-BR" sz="1350"/>
          </a:p>
        </p:txBody>
      </p:sp>
      <p:sp>
        <p:nvSpPr>
          <p:cNvPr id="77" name="Line 22">
            <a:extLst>
              <a:ext uri="{FF2B5EF4-FFF2-40B4-BE49-F238E27FC236}">
                <a16:creationId xmlns:a16="http://schemas.microsoft.com/office/drawing/2014/main" id="{2EB69432-E881-414C-8BF9-BBD75B411B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4360" y="1550616"/>
            <a:ext cx="0" cy="1062795"/>
          </a:xfrm>
          <a:prstGeom prst="line">
            <a:avLst/>
          </a:prstGeom>
          <a:ln>
            <a:solidFill>
              <a:srgbClr val="F0265D"/>
            </a:solidFill>
            <a:headEnd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0963" tIns="40481" rIns="80963" bIns="40481"/>
          <a:lstStyle/>
          <a:p>
            <a:pPr>
              <a:defRPr/>
            </a:pPr>
            <a:endParaRPr lang="pt-BR" sz="1350"/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A173B4BC-C80F-4231-9516-91B978F06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930" y="1572738"/>
            <a:ext cx="1075125" cy="1062795"/>
          </a:xfrm>
          <a:prstGeom prst="line">
            <a:avLst/>
          </a:prstGeom>
          <a:ln>
            <a:solidFill>
              <a:srgbClr val="F0265D"/>
            </a:solidFill>
            <a:headEnd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0963" tIns="40481" rIns="80963" bIns="40481"/>
          <a:lstStyle/>
          <a:p>
            <a:pPr>
              <a:defRPr/>
            </a:pPr>
            <a:endParaRPr lang="pt-BR" sz="1350"/>
          </a:p>
        </p:txBody>
      </p:sp>
      <p:sp>
        <p:nvSpPr>
          <p:cNvPr id="79" name="Text Box 6">
            <a:extLst>
              <a:ext uri="{FF2B5EF4-FFF2-40B4-BE49-F238E27FC236}">
                <a16:creationId xmlns:a16="http://schemas.microsoft.com/office/drawing/2014/main" id="{595213EE-3ED2-4869-95E7-3D6CA1518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281" y="4677707"/>
            <a:ext cx="609142" cy="28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963" tIns="40481" rIns="80963" bIns="40481">
            <a:spAutoFit/>
          </a:bodyPr>
          <a:lstStyle/>
          <a:p>
            <a:r>
              <a:rPr lang="en-US" sz="1350" dirty="0" err="1">
                <a:solidFill>
                  <a:srgbClr val="F0265D"/>
                </a:solidFill>
                <a:latin typeface="Gotham HTF Light" pitchFamily="50" charset="0"/>
              </a:rPr>
              <a:t>Aç</a:t>
            </a:r>
            <a:r>
              <a:rPr lang="pt-BR" sz="1350" dirty="0" err="1">
                <a:solidFill>
                  <a:srgbClr val="F0265D"/>
                </a:solidFill>
                <a:latin typeface="Gotham HTF Light" pitchFamily="50" charset="0"/>
              </a:rPr>
              <a:t>ão</a:t>
            </a:r>
            <a:endParaRPr lang="en-US" sz="135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80" name="Text Box 7">
            <a:extLst>
              <a:ext uri="{FF2B5EF4-FFF2-40B4-BE49-F238E27FC236}">
                <a16:creationId xmlns:a16="http://schemas.microsoft.com/office/drawing/2014/main" id="{AC14CBD6-7411-4A73-9859-0494068F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018" y="4658256"/>
            <a:ext cx="1012201" cy="28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963" tIns="40481" rIns="80963" bIns="40481">
            <a:spAutoFit/>
          </a:bodyPr>
          <a:lstStyle/>
          <a:p>
            <a:r>
              <a:rPr lang="en-US" sz="1350" dirty="0" err="1">
                <a:solidFill>
                  <a:srgbClr val="F0265D"/>
                </a:solidFill>
                <a:latin typeface="Gotham HTF Light" pitchFamily="50" charset="0"/>
              </a:rPr>
              <a:t>Poupança</a:t>
            </a:r>
            <a:endParaRPr lang="en-US" sz="135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81" name="Text Box 8">
            <a:extLst>
              <a:ext uri="{FF2B5EF4-FFF2-40B4-BE49-F238E27FC236}">
                <a16:creationId xmlns:a16="http://schemas.microsoft.com/office/drawing/2014/main" id="{73B62982-614F-42D6-8F87-C51EB7F01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3364" y="4677708"/>
            <a:ext cx="713338" cy="28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963" tIns="40481" rIns="80963" bIns="40481">
            <a:spAutoFit/>
          </a:bodyPr>
          <a:lstStyle/>
          <a:p>
            <a:r>
              <a:rPr lang="en-US" sz="1350" dirty="0">
                <a:solidFill>
                  <a:srgbClr val="F0265D"/>
                </a:solidFill>
                <a:latin typeface="Gotham HTF Light" pitchFamily="50" charset="0"/>
              </a:rPr>
              <a:t>Fundo</a:t>
            </a:r>
          </a:p>
        </p:txBody>
      </p:sp>
    </p:spTree>
    <p:extLst>
      <p:ext uri="{BB962C8B-B14F-4D97-AF65-F5344CB8AC3E}">
        <p14:creationId xmlns:p14="http://schemas.microsoft.com/office/powerpoint/2010/main" val="19651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193982"/>
            <a:ext cx="6961171" cy="336170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Coleções podem ser utilizadas para representar vetores, listas, pilhas, filas, mapas, conjuntos e outras estruturas de dados: a escolha de um tipo de estrutura depende dos requisitos do problema que se deseja resolver.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Várias aplicações necessitam utilizar as coleções de objetos, por exemplo: agendas pessoais, catálogos de bibliotecas, cadastro de funcionários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Amplamente utilizadas no acesso a dados em bases de dados, principalmente no resultado de buscas.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ACB5821B-DE34-4F37-81D9-F3287D58D6D4}"/>
              </a:ext>
            </a:extLst>
          </p:cNvPr>
          <p:cNvSpPr txBox="1"/>
          <p:nvPr/>
        </p:nvSpPr>
        <p:spPr>
          <a:xfrm>
            <a:off x="939415" y="557640"/>
            <a:ext cx="647579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DIFERENÇAS ENTRE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VETORES E 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2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193981"/>
            <a:ext cx="6387219" cy="32599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Alguns motivos consideráveis para utilizar estruturas de dados no lugar dos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impossível buscar diretamente por um determinado elemento cujo índice seja desconhecido.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impossível saber a quantidade de posições já utilizadas, sem a utilização de métodos ou recursos paralelos.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E388DBF2-DA72-4FEC-ABB8-82CD21C3DB1D}"/>
              </a:ext>
            </a:extLst>
          </p:cNvPr>
          <p:cNvSpPr txBox="1"/>
          <p:nvPr/>
        </p:nvSpPr>
        <p:spPr>
          <a:xfrm>
            <a:off x="939416" y="557640"/>
            <a:ext cx="7004434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DIFERENÇAS ENTRE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VETORES E 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0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2"/>
            <a:ext cx="6305504" cy="2923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Todas as estruturas das </a:t>
            </a:r>
            <a:r>
              <a:rPr lang="pt-BR" sz="1400" dirty="0" err="1">
                <a:solidFill>
                  <a:srgbClr val="F0265D"/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 contêm </a:t>
            </a:r>
            <a:r>
              <a:rPr lang="pt-BR" sz="1400" dirty="0">
                <a:solidFill>
                  <a:srgbClr val="F0265D"/>
                </a:solidFill>
                <a:latin typeface="Gotham HTF" pitchFamily="50" charset="0"/>
              </a:rPr>
              <a:t>três características</a:t>
            </a:r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:</a:t>
            </a:r>
          </a:p>
          <a:p>
            <a:pPr marL="0" lvl="1" indent="-34290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Interfaces:</a:t>
            </a:r>
          </a:p>
          <a:p>
            <a:pPr marL="457200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 de dados abstratos representando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457200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Permitem que 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sejam manipuladas independentemente dos  detalhes de sua representação. </a:t>
            </a:r>
          </a:p>
          <a:p>
            <a:pPr marL="457200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linguagens orientadas a objeto com o Java, estas interfaces geralmente formam uma hierarquia.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838BCD74-9400-42D3-9554-7B6049A42E92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961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6305504" cy="1322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Font typeface="+mj-lt"/>
              <a:buAutoNum type="arabicPeriod" startAt="2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Implementações: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Implementações concretas das interfaces das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essência, são estruturas de dados reusáveis.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838BCD74-9400-42D3-9554-7B6049A42E92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56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6305504" cy="309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Font typeface="+mj-lt"/>
              <a:buAutoNum type="arabicPeriod" startAt="3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Algoritmos: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Métodos que desenvolvem computações úteis, como procura e  armazenamento, sobre objetos que implementam as interfaces das 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São chamados de polimórficos, pois o mesmo método pode ser usado em diferentes implementações de apropriadas interfaces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essência, são funcionalidades reusáveis.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838BCD74-9400-42D3-9554-7B6049A42E92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72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7" y="1193982"/>
            <a:ext cx="6429375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Interface  -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java.util.List</a:t>
            </a: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Declaração de uma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 ser: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new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new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&lt;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new 							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&lt;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&gt;();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6C113481-7436-4D31-9CEB-F2DE41E4E783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ARRAYLIST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o Explicativo: Linha Dobrada 3">
            <a:extLst>
              <a:ext uri="{FF2B5EF4-FFF2-40B4-BE49-F238E27FC236}">
                <a16:creationId xmlns:a16="http://schemas.microsoft.com/office/drawing/2014/main" id="{539DB8E9-FAE3-442C-AFB6-0937C76EF4F8}"/>
              </a:ext>
            </a:extLst>
          </p:cNvPr>
          <p:cNvSpPr/>
          <p:nvPr/>
        </p:nvSpPr>
        <p:spPr>
          <a:xfrm>
            <a:off x="4455263" y="3182211"/>
            <a:ext cx="2913529" cy="780482"/>
          </a:xfrm>
          <a:prstGeom prst="borderCallout2">
            <a:avLst>
              <a:gd name="adj1" fmla="val 57802"/>
              <a:gd name="adj2" fmla="val -289"/>
              <a:gd name="adj3" fmla="val 58952"/>
              <a:gd name="adj4" fmla="val -76383"/>
              <a:gd name="adj5" fmla="val 113648"/>
              <a:gd name="adj6" fmla="val -76513"/>
            </a:avLst>
          </a:prstGeom>
          <a:noFill/>
          <a:ln>
            <a:solidFill>
              <a:srgbClr val="F026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Recurso denominado</a:t>
            </a:r>
            <a:r>
              <a:rPr lang="pt-BR" sz="1400" b="1" dirty="0">
                <a:solidFill>
                  <a:srgbClr val="F0265D"/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rgbClr val="F0265D"/>
                </a:solidFill>
                <a:latin typeface="Gotham HTF" pitchFamily="50" charset="0"/>
              </a:rPr>
              <a:t>Generics</a:t>
            </a:r>
            <a:endParaRPr lang="pt-BR" sz="1400" dirty="0">
              <a:solidFill>
                <a:srgbClr val="F0265D"/>
              </a:solidFill>
              <a:latin typeface="Gotham HT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7496372" cy="3514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rgbClr val="F0265D"/>
                </a:solidFill>
                <a:latin typeface="Gotham HTF Light" pitchFamily="50" charset="0"/>
              </a:rPr>
              <a:t>Interface  - </a:t>
            </a:r>
            <a:r>
              <a:rPr lang="pt-BR" altLang="pt-BR" sz="1200" dirty="0" err="1">
                <a:solidFill>
                  <a:srgbClr val="F0265D"/>
                </a:solidFill>
                <a:latin typeface="Gotham HTF Light" pitchFamily="50" charset="0"/>
              </a:rPr>
              <a:t>java.util.List</a:t>
            </a:r>
            <a:endParaRPr lang="pt-BR" altLang="pt-BR" sz="1200" dirty="0">
              <a:solidFill>
                <a:srgbClr val="F0265D"/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Esta interface especifica o que uma classe deve fazer para ser uma lista.</a:t>
            </a:r>
          </a:p>
          <a:p>
            <a:pPr marL="0" lvl="1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implementação </a:t>
            </a:r>
            <a:r>
              <a:rPr lang="pt-BR" altLang="pt-BR" sz="1200" dirty="0" err="1">
                <a:solidFill>
                  <a:srgbClr val="F0265D"/>
                </a:solidFill>
                <a:latin typeface="Gotham HTF Light" pitchFamily="50" charset="0"/>
              </a:rPr>
              <a:t>ArrayList</a:t>
            </a: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é a mais utilizada da interface </a:t>
            </a:r>
            <a:r>
              <a:rPr lang="pt-BR" alt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List</a:t>
            </a: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lvl="1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Suas principais características são: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Representa uma sequência de elementos - </a:t>
            </a:r>
            <a:r>
              <a:rPr lang="pt-BR" sz="1200" i="1" dirty="0" err="1">
                <a:solidFill>
                  <a:srgbClr val="F0265D"/>
                </a:solidFill>
                <a:latin typeface="Gotham HTF Light" pitchFamily="50" charset="0"/>
              </a:rPr>
              <a:t>ordered</a:t>
            </a:r>
            <a:r>
              <a:rPr lang="pt-BR" sz="1200" i="1" dirty="0">
                <a:solidFill>
                  <a:srgbClr val="F0265D"/>
                </a:solidFill>
                <a:latin typeface="Gotham HTF Light" pitchFamily="50" charset="0"/>
              </a:rPr>
              <a:t> </a:t>
            </a:r>
            <a:r>
              <a:rPr lang="pt-BR" sz="1200" i="1" dirty="0" err="1">
                <a:solidFill>
                  <a:srgbClr val="F0265D"/>
                </a:solidFill>
                <a:latin typeface="Gotham HTF Light" pitchFamily="50" charset="0"/>
              </a:rPr>
              <a:t>collection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conter elementos duplicados.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 controlar a posição de inserção de um elemento e acessar elementos por sua posição.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 procurar por um objeto específico na lista e retornar sua posição numérica.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Ótimo desempenho para acesso em listas sem muitas modificações no início e meio.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6" name="CaixaDeTexto 5"/>
          <p:cNvSpPr txBox="1">
            <a:spLocks noChangeArrowheads="1"/>
          </p:cNvSpPr>
          <p:nvPr/>
        </p:nvSpPr>
        <p:spPr bwMode="auto">
          <a:xfrm>
            <a:off x="2829696" y="4567121"/>
            <a:ext cx="3484608" cy="30008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350" dirty="0">
                <a:solidFill>
                  <a:srgbClr val="F0265D"/>
                </a:solidFill>
                <a:latin typeface="Gotham HTF" pitchFamily="50" charset="0"/>
              </a:rPr>
              <a:t>UMA ARRAYLIST NÃO É UM ARRAY!!!</a:t>
            </a: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A5B2D81B-6718-4D4A-A88E-187AFF7EC7D1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ARRAYLIST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747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7276932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Interface  -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java.util.List</a:t>
            </a:r>
            <a:endParaRPr lang="pt-BR" altLang="pt-BR" sz="1400" dirty="0">
              <a:solidFill>
                <a:srgbClr val="F0265D"/>
              </a:solidFill>
              <a:latin typeface="Gotham HTF Light" pitchFamily="50" charset="0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defRPr/>
            </a:pPr>
            <a:r>
              <a:rPr lang="pt-B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rPr>
              <a:t>LinkedList</a:t>
            </a:r>
            <a:endParaRPr lang="pt-BR" sz="1400" kern="0" dirty="0">
              <a:solidFill>
                <a:schemeClr val="tx1">
                  <a:lumMod val="65000"/>
                  <a:lumOff val="35000"/>
                </a:schemeClr>
              </a:solidFill>
              <a:latin typeface="Gotham HTF" pitchFamily="50" charset="0"/>
            </a:endParaRP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Possui métodos adicionais para remover o primeiro ou o último item da lista.</a:t>
            </a: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obter uma melhor performance que o </a:t>
            </a:r>
            <a:r>
              <a:rPr lang="pt-B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rPr>
              <a:t>Vector</a:t>
            </a: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Trabalha com processos em paralelo.</a:t>
            </a: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consumir mais recursos que as outras duas implementações.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756277C5-0AAF-4798-833C-99B3461CEC45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571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601" y="1193981"/>
            <a:ext cx="6429375" cy="3690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Seus principais métodos:</a:t>
            </a:r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037542" y="1830322"/>
          <a:ext cx="7068917" cy="253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MÉTODO</a:t>
                      </a:r>
                    </a:p>
                  </a:txBody>
                  <a:tcPr marL="68576" marR="68576" marT="34300" marB="34300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DESCRIÇÃO</a:t>
                      </a:r>
                    </a:p>
                  </a:txBody>
                  <a:tcPr marL="68576" marR="68576" marT="34300" marB="34300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add</a:t>
                      </a:r>
                      <a:r>
                        <a:rPr lang="pt-BR" sz="1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1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Adiciona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numa determinada posição.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get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objeto localizado numa determinada posição.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  <a:r>
                        <a:rPr lang="pt-BR" sz="1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1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um objeto localizado numa determinada posição.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set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Coloca um objeto numa determinada posição (substitui objetos).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indexOf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a posição de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na lista.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lastIndexOf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a última posição de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na lista.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subList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parte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de uma lista.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210">
                <a:tc gridSpan="2">
                  <a:txBody>
                    <a:bodyPr/>
                    <a:lstStyle/>
                    <a:p>
                      <a:pPr algn="r"/>
                      <a:r>
                        <a:rPr lang="pt-BR" sz="1100" i="1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1</a:t>
                      </a:r>
                      <a:r>
                        <a:rPr lang="pt-BR" sz="11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método sobrecarregado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pt-BR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59">
            <a:extLst>
              <a:ext uri="{FF2B5EF4-FFF2-40B4-BE49-F238E27FC236}">
                <a16:creationId xmlns:a16="http://schemas.microsoft.com/office/drawing/2014/main" id="{F4BE968B-8750-4377-A0E4-DE00D0497BF9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ARRAYLIST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72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7" y="1025369"/>
            <a:ext cx="6689549" cy="37254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coleção que não pode conter elementos duplicados: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Corresponde à abstração de um conjunto;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Contém somente os métodos herdados da interface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Courier New" pitchFamily="49" charset="0"/>
              </a:rPr>
              <a:t>Collection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Courier New" pitchFamily="49" charset="0"/>
              </a:rPr>
              <a:t>: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Courier New" pitchFamily="49" charset="0"/>
              </a:rPr>
              <a:t>HashSet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 esta interface.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510748" y="2161922"/>
          <a:ext cx="6122504" cy="233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790"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MÉTODO</a:t>
                      </a:r>
                    </a:p>
                  </a:txBody>
                  <a:tcPr marL="68565" marR="68565" marT="34294" marB="34294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DESCRIÇÃO</a:t>
                      </a:r>
                    </a:p>
                  </a:txBody>
                  <a:tcPr marL="68565" marR="68565" marT="34294" marB="34294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add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Adiciona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clear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todos objetos do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contains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 se o Set possui um o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bjeto determinado.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isEmpty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o Set está vazio.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 um objeto do Set.</a:t>
                      </a: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size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quantidade de objetos no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toArray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uma </a:t>
                      </a:r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array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contendo os objetos do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Box 59">
            <a:extLst>
              <a:ext uri="{FF2B5EF4-FFF2-40B4-BE49-F238E27FC236}">
                <a16:creationId xmlns:a16="http://schemas.microsoft.com/office/drawing/2014/main" id="{A9E17C6B-28EF-4CA4-B4D2-F15635ACAD1E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SET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HASHSET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075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5564891" cy="2954960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Sobrescrita - também conhecida como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sobreposição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é a implementação de métodos em subclasses de tal forma que anule o comportamento que ele apresentava em sua superclasse ou apenas acrescente novas instruções.</a:t>
            </a:r>
          </a:p>
          <a:p>
            <a:pPr algn="just"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Ocorre quando o método herdado apresenta o mesmo nome em relação ao método que está sendo codificado na subclasse.</a:t>
            </a:r>
          </a:p>
          <a:p>
            <a:pPr algn="just"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sobrescrita de métodos é realizada quando:</a:t>
            </a:r>
          </a:p>
          <a:p>
            <a:pPr marL="214313" indent="-214313" algn="just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da subclasse realizar sua tarefa diferente daquela da superclasse;</a:t>
            </a:r>
          </a:p>
          <a:p>
            <a:pPr marL="214313" indent="-214313" algn="just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Desejamos acrescentar novas instruções à implementação de um método da subclasse.</a:t>
            </a:r>
          </a:p>
          <a:p>
            <a:pPr marL="171450" indent="-171450">
              <a:lnSpc>
                <a:spcPct val="150000"/>
              </a:lnSpc>
              <a:spcAft>
                <a:spcPts val="9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SOBRESCRITA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OVERRIDING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135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6" y="1193981"/>
            <a:ext cx="6386962" cy="24078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Representa um objeto que mapeia chaves em valores.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Um objeto </a:t>
            </a:r>
            <a:r>
              <a:rPr lang="pt-BR" sz="1400" dirty="0" err="1">
                <a:solidFill>
                  <a:srgbClr val="F0265D"/>
                </a:solidFill>
                <a:latin typeface="Gotham HTF Light" pitchFamily="50" charset="0"/>
                <a:cs typeface="Arial" panose="020B0604020202020204" pitchFamily="34" charset="0"/>
              </a:rPr>
              <a:t>Map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 não pode conter chaves duplicadas: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Cada chave é mapeada para um único valor.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A classe </a:t>
            </a:r>
            <a:r>
              <a:rPr lang="pt-BR" sz="1400" dirty="0" err="1">
                <a:solidFill>
                  <a:srgbClr val="F0265D"/>
                </a:solidFill>
                <a:latin typeface="Gotham HTF Light" pitchFamily="50" charset="0"/>
                <a:cs typeface="Arial" panose="020B0604020202020204" pitchFamily="34" charset="0"/>
              </a:rPr>
              <a:t>HashMap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 implementa esta interface.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Arial" panose="020B0604020202020204" pitchFamily="34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F84E3814-5578-411B-BF95-01C484159EE4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MAP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HASHMAP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6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1156512" y="1128817"/>
          <a:ext cx="6830977" cy="3461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5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473"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Método</a:t>
                      </a:r>
                    </a:p>
                  </a:txBody>
                  <a:tcPr marL="64973" marR="64973" marT="32494" marB="32494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Descrição</a:t>
                      </a:r>
                    </a:p>
                  </a:txBody>
                  <a:tcPr marL="64973" marR="64973" marT="32494" marB="32494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clear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 todos os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mapeamentos.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containsKey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uma chave já está presente no mapeamento.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containsValue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um valor já está presente no mapeamento.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get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valor associado a uma chave determinada.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isEmpty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o mapeamento  está vazio.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keySet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um Set contendo as chaves.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put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Adiciona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um mapeamento.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 um mapeamento.</a:t>
                      </a: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size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número de mapeamentos.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9829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values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uma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Coleção contendo os valores dos mapeamentos.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TextBox 59">
            <a:extLst>
              <a:ext uri="{FF2B5EF4-FFF2-40B4-BE49-F238E27FC236}">
                <a16:creationId xmlns:a16="http://schemas.microsoft.com/office/drawing/2014/main" id="{F84E3814-5578-411B-BF95-01C484159EE4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MAP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HASHMAP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2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6" y="1193982"/>
            <a:ext cx="6752302" cy="32724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projeto chamado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acrescente somente uma classe para teste, chamada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TesteLista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 no método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main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()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digite: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Entretanto, a lista anterior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é de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qualquer objeto, o melhor é definirmos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os tipos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objetos que estarão na lista.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latin typeface="Gotham HTF Light" pitchFamily="50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61" y="2030088"/>
            <a:ext cx="3267679" cy="160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10"/>
          <a:stretch/>
        </p:blipFill>
        <p:spPr bwMode="auto">
          <a:xfrm>
            <a:off x="1939528" y="4511630"/>
            <a:ext cx="5264944" cy="4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9">
            <a:extLst>
              <a:ext uri="{FF2B5EF4-FFF2-40B4-BE49-F238E27FC236}">
                <a16:creationId xmlns:a16="http://schemas.microsoft.com/office/drawing/2014/main" id="{384A80CC-C9B5-406A-9FAE-97FD2450A52B}"/>
              </a:ext>
            </a:extLst>
          </p:cNvPr>
          <p:cNvSpPr txBox="1"/>
          <p:nvPr/>
        </p:nvSpPr>
        <p:spPr>
          <a:xfrm>
            <a:off x="939416" y="557640"/>
            <a:ext cx="6265056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40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Aperfeiçoando um pouco o nosso exemplo: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" r="616" b="412"/>
          <a:stretch/>
        </p:blipFill>
        <p:spPr bwMode="auto">
          <a:xfrm>
            <a:off x="1749275" y="1726282"/>
            <a:ext cx="5507560" cy="289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9">
            <a:extLst>
              <a:ext uri="{FF2B5EF4-FFF2-40B4-BE49-F238E27FC236}">
                <a16:creationId xmlns:a16="http://schemas.microsoft.com/office/drawing/2014/main" id="{62281870-D771-4221-9033-D00AE93B586F}"/>
              </a:ext>
            </a:extLst>
          </p:cNvPr>
          <p:cNvSpPr txBox="1"/>
          <p:nvPr/>
        </p:nvSpPr>
        <p:spPr>
          <a:xfrm>
            <a:off x="939416" y="557640"/>
            <a:ext cx="7004434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768730" y="3102262"/>
            <a:ext cx="5497200" cy="16277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7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5" y="1193981"/>
            <a:ext cx="7003314" cy="346773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Como seria a ordenação de objetos e não de dados?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projeto chamado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OrdemObjetos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os pacotes: 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br.com.fiap.beans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br.com.fiap.testes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monte a classe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Cargo</a:t>
            </a:r>
            <a:r>
              <a:rPr lang="pt-BR" alt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com: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atributos cargo 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), nível 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 e salário 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double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).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Construtores,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getters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setters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exiba os três atributos como: </a:t>
            </a:r>
            <a:b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</a:b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DBA – Nível: Júnior – Salário: 3500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29DA9C4-E86D-4D4E-9987-9345F847AAE7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844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classe de Teste, dentro do método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main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(), digite: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15" y="1719978"/>
            <a:ext cx="6190970" cy="239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5"/>
          <p:cNvSpPr txBox="1">
            <a:spLocks noChangeArrowheads="1"/>
          </p:cNvSpPr>
          <p:nvPr/>
        </p:nvSpPr>
        <p:spPr bwMode="auto">
          <a:xfrm>
            <a:off x="2040800" y="4174992"/>
            <a:ext cx="4958667" cy="5232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400" dirty="0">
                <a:solidFill>
                  <a:srgbClr val="F0265D"/>
                </a:solidFill>
                <a:latin typeface="Gotham HTF" pitchFamily="50" charset="0"/>
              </a:rPr>
              <a:t>DEVEMOS IMPLEMENTAR O MÉTODO </a:t>
            </a:r>
          </a:p>
          <a:p>
            <a:pPr algn="ctr" eaLnBrk="1" hangingPunct="1"/>
            <a:r>
              <a:rPr lang="pt-BR" altLang="pt-BR" sz="1400" dirty="0" err="1">
                <a:solidFill>
                  <a:srgbClr val="F0265D"/>
                </a:solidFill>
                <a:latin typeface="Gotham HTF" pitchFamily="50" charset="0"/>
              </a:rPr>
              <a:t>compareTo</a:t>
            </a:r>
            <a:r>
              <a:rPr lang="pt-BR" altLang="pt-BR" sz="1400" dirty="0">
                <a:solidFill>
                  <a:srgbClr val="F0265D"/>
                </a:solidFill>
                <a:latin typeface="Gotham HTF" pitchFamily="50" charset="0"/>
              </a:rPr>
              <a:t>()</a:t>
            </a: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A25CB7B9-6953-4039-BDB6-8F50358D72D3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27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4603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classe de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Cargo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o seguinte método: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"/>
          <a:stretch/>
        </p:blipFill>
        <p:spPr bwMode="auto">
          <a:xfrm>
            <a:off x="2154024" y="1558592"/>
            <a:ext cx="4835953" cy="267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799752" y="4572730"/>
            <a:ext cx="539377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0265D"/>
                </a:solidFill>
                <a:latin typeface="Gotham HTF" pitchFamily="50" charset="0"/>
              </a:rPr>
              <a:t>O “</a:t>
            </a:r>
            <a:r>
              <a:rPr lang="pt-BR" sz="1400" dirty="0" err="1">
                <a:solidFill>
                  <a:srgbClr val="F0265D"/>
                </a:solidFill>
                <a:latin typeface="Gotham HTF" pitchFamily="50" charset="0"/>
              </a:rPr>
              <a:t>sysout</a:t>
            </a:r>
            <a:r>
              <a:rPr lang="pt-BR" sz="1400" dirty="0">
                <a:solidFill>
                  <a:srgbClr val="F0265D"/>
                </a:solidFill>
                <a:latin typeface="Gotham HTF" pitchFamily="50" charset="0"/>
              </a:rPr>
              <a:t>” está retornando a mensagem desejada????</a:t>
            </a:r>
          </a:p>
        </p:txBody>
      </p:sp>
      <p:sp>
        <p:nvSpPr>
          <p:cNvPr id="15" name="TextBox 59">
            <a:extLst>
              <a:ext uri="{FF2B5EF4-FFF2-40B4-BE49-F238E27FC236}">
                <a16:creationId xmlns:a16="http://schemas.microsoft.com/office/drawing/2014/main" id="{4B27F65B-41BC-4F18-ABC8-33BC161EAA4B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ARRAYALIST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811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273153" y="1325279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1"/>
            <a:ext cx="5794712" cy="5237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classe de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Teste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o seguinte código: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342" y="1698585"/>
            <a:ext cx="5895316" cy="29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9">
            <a:extLst>
              <a:ext uri="{FF2B5EF4-FFF2-40B4-BE49-F238E27FC236}">
                <a16:creationId xmlns:a16="http://schemas.microsoft.com/office/drawing/2014/main" id="{DBF5AC1E-1F70-45B1-B6D3-0D53EF682509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ARRAYALIST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11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com que a ordem não seja mais por salário e sim por cargo em ordem crescente: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(Cargo outro) {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return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this.cargo.compareTo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outro.cargo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8B37FEB0-D9A3-4D1F-992F-B8BDCCF22A05}"/>
              </a:ext>
            </a:extLst>
          </p:cNvPr>
          <p:cNvSpPr txBox="1"/>
          <p:nvPr/>
        </p:nvSpPr>
        <p:spPr>
          <a:xfrm>
            <a:off x="939416" y="557640"/>
            <a:ext cx="3822112" cy="36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sz="1798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232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7" y="1193982"/>
            <a:ext cx="5976537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 startAt="2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com que a ordem agora seja decrescente: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(Cargos outro) {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return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this.cargo.compareTo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outro.cargo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* -1;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55A748F-0549-43A4-9F35-FC268A795A9A}"/>
              </a:ext>
            </a:extLst>
          </p:cNvPr>
          <p:cNvSpPr txBox="1"/>
          <p:nvPr/>
        </p:nvSpPr>
        <p:spPr>
          <a:xfrm>
            <a:off x="939416" y="557640"/>
            <a:ext cx="3822112" cy="36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sz="1798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750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SOBRESCRITA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OVERRIDING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0BFC80-BDB2-423C-87CC-0293B24418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31" y="992563"/>
            <a:ext cx="3606868" cy="38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9">
            <a:extLst>
              <a:ext uri="{FF2B5EF4-FFF2-40B4-BE49-F238E27FC236}">
                <a16:creationId xmlns:a16="http://schemas.microsoft.com/office/drawing/2014/main" id="{6508E61A-62D5-49D9-84E6-7871F9E0A023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C7F01D7-E1D7-4148-AB8A-1BB9918BCF21}"/>
              </a:ext>
            </a:extLst>
          </p:cNvPr>
          <p:cNvCxnSpPr>
            <a:cxnSpLocks/>
          </p:cNvCxnSpPr>
          <p:nvPr/>
        </p:nvCxnSpPr>
        <p:spPr>
          <a:xfrm rot="5400000">
            <a:off x="5913783" y="1300106"/>
            <a:ext cx="1451731" cy="571958"/>
          </a:xfrm>
          <a:prstGeom prst="bentConnector3">
            <a:avLst>
              <a:gd name="adj1" fmla="val 76623"/>
            </a:avLst>
          </a:prstGeom>
          <a:ln w="19050">
            <a:solidFill>
              <a:srgbClr val="F0265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7018DAA-2DC2-4045-8342-A6BEFF2C4018}"/>
              </a:ext>
            </a:extLst>
          </p:cNvPr>
          <p:cNvGrpSpPr/>
          <p:nvPr/>
        </p:nvGrpSpPr>
        <p:grpSpPr>
          <a:xfrm>
            <a:off x="1697389" y="1262599"/>
            <a:ext cx="5749222" cy="3514270"/>
            <a:chOff x="1697389" y="1260218"/>
            <a:chExt cx="5749222" cy="351427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267FFBC-E13C-478A-83E2-9C700F95F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389" y="1260218"/>
              <a:ext cx="5749222" cy="351427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31A4F70-CCF6-4AD5-A03F-200AC98EB13D}"/>
                </a:ext>
              </a:extLst>
            </p:cNvPr>
            <p:cNvSpPr txBox="1"/>
            <p:nvPr/>
          </p:nvSpPr>
          <p:spPr>
            <a:xfrm>
              <a:off x="4177441" y="2907368"/>
              <a:ext cx="111442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E7306D"/>
                  </a:solidFill>
                  <a:latin typeface="Gotham HTF Book" pitchFamily="50" charset="0"/>
                  <a:cs typeface="Arial" panose="020B0604020202020204" pitchFamily="34" charset="0"/>
                </a:rPr>
                <a:t>PriorityQueue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54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497242"/>
            <a:ext cx="6099717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permite dados duplicados.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Funciona representando os conjuntos da matemática.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Sua ordem não é conhecida, por isso não possui o método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get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()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que trabalha através do índice.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Quando utiliza a pesquisa através do método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contains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()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esta interface possui melhor desempenho que a interface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8B6CEF53-6FC5-4707-958E-A42F2100B92E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2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397401"/>
            <a:ext cx="648890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implementação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TreeSet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 retornar os elementos da lista em ordem quando se utiliza a interface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Comparable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  <a:endParaRPr lang="pt-BR" altLang="pt-BR" sz="1400" i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implementação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LInkedHashSet</a:t>
            </a:r>
            <a:r>
              <a:rPr lang="pt-BR" alt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retorna os elementos seguindo a ordem em que foram inseridos na lista.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i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Dica: utilize a interface Set quando não houver a necessidade de realizar uma busca pelo índice ou, ainda, não for necessário estabelecer uma ordem entre os elementos.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6B9A9732-4128-4AAF-9569-E559DFBD2776}"/>
              </a:ext>
            </a:extLst>
          </p:cNvPr>
          <p:cNvSpPr txBox="1"/>
          <p:nvPr/>
        </p:nvSpPr>
        <p:spPr>
          <a:xfrm>
            <a:off x="939416" y="557640"/>
            <a:ext cx="467249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IMPLEMENTAÇÕES DA </a:t>
            </a:r>
          </a:p>
          <a:p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INTERFACE 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16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091890"/>
            <a:ext cx="6102407" cy="966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ao projeto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OrdenaObjetos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e crie uma nova classe de teste chamada: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TesteSet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79FAFB7F-1A39-4320-8560-421E88781E9A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 – 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C6154D9-2B9D-4B2C-8A21-C042A9B7E28D}"/>
              </a:ext>
            </a:extLst>
          </p:cNvPr>
          <p:cNvGrpSpPr/>
          <p:nvPr/>
        </p:nvGrpSpPr>
        <p:grpSpPr>
          <a:xfrm>
            <a:off x="2887865" y="2223128"/>
            <a:ext cx="3368270" cy="2125814"/>
            <a:chOff x="2677212" y="2170808"/>
            <a:chExt cx="3368270" cy="212581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517" y="2170808"/>
              <a:ext cx="2946965" cy="188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BCB201A-4533-44DB-B504-2EF7BA2FB9B9}"/>
                </a:ext>
              </a:extLst>
            </p:cNvPr>
            <p:cNvSpPr/>
            <p:nvPr/>
          </p:nvSpPr>
          <p:spPr>
            <a:xfrm>
              <a:off x="2879735" y="3087991"/>
              <a:ext cx="791852" cy="77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1C27D9E-91EA-45DB-9803-BD994F8163E9}"/>
                </a:ext>
              </a:extLst>
            </p:cNvPr>
            <p:cNvSpPr/>
            <p:nvPr/>
          </p:nvSpPr>
          <p:spPr>
            <a:xfrm>
              <a:off x="3098517" y="3425355"/>
              <a:ext cx="791852" cy="87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64CA6833-252A-4C4D-A9EC-A3038CA25F6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>
              <a:off x="2677212" y="3118282"/>
              <a:ext cx="1213157" cy="742707"/>
            </a:xfrm>
            <a:prstGeom prst="bentConnector3">
              <a:avLst>
                <a:gd name="adj1" fmla="val 54348"/>
              </a:avLst>
            </a:prstGeom>
            <a:ln>
              <a:solidFill>
                <a:srgbClr val="F0265D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95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18" y="1774620"/>
            <a:ext cx="5163164" cy="256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9">
            <a:extLst>
              <a:ext uri="{FF2B5EF4-FFF2-40B4-BE49-F238E27FC236}">
                <a16:creationId xmlns:a16="http://schemas.microsoft.com/office/drawing/2014/main" id="{14D0CA8B-C5AF-4632-B30F-B8BAA43E6817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 – 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8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Etj2uMR5f4c/TcOH9uXtJMI/AAAAAAAAAa8/27TfONZuptQ/s1600/collecti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03" y="1097468"/>
            <a:ext cx="5436394" cy="335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uxograma: Processo 1"/>
          <p:cNvSpPr/>
          <p:nvPr/>
        </p:nvSpPr>
        <p:spPr>
          <a:xfrm>
            <a:off x="2227008" y="2883956"/>
            <a:ext cx="3539613" cy="1706666"/>
          </a:xfrm>
          <a:prstGeom prst="flowChartProcess">
            <a:avLst/>
          </a:prstGeom>
          <a:noFill/>
          <a:ln w="19050">
            <a:solidFill>
              <a:srgbClr val="F026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DC1680B4-5CDC-4F9A-A696-C3A592825179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837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292074"/>
            <a:ext cx="6253236" cy="25641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833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interface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Map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trabalha com um objeto chave e um objeto valor para cada elemento, realizando a associação entre eles, permitindo, assim, uma busca direta do objeto valor com base no objeto chave. </a:t>
            </a:r>
          </a:p>
          <a:p>
            <a:pPr marL="0" indent="833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Funciona como se estivéssemos estabelecendo um índice para localização dos dados.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55AB2B3A-83A4-4822-B069-1F2A25BB8D58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186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088319"/>
            <a:ext cx="5713284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métodos mais comuns desta interface são: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put(): recebe os dois objetos (chave e valor).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(): permite saber o que está associado ao objeto chave.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keyset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(): retorna as chaves do mapa.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values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(): retorna os valores do mapa.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5A82740C-DF1D-445D-85B1-CA6479431708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2563B39-419B-4E7F-B8DD-E29182332258}"/>
              </a:ext>
            </a:extLst>
          </p:cNvPr>
          <p:cNvGrpSpPr/>
          <p:nvPr/>
        </p:nvGrpSpPr>
        <p:grpSpPr>
          <a:xfrm>
            <a:off x="2883481" y="2962560"/>
            <a:ext cx="3377039" cy="1553155"/>
            <a:chOff x="3275661" y="2585213"/>
            <a:chExt cx="3377039" cy="155315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77"/>
            <a:stretch/>
          </p:blipFill>
          <p:spPr bwMode="auto">
            <a:xfrm>
              <a:off x="3275661" y="2585213"/>
              <a:ext cx="2984756" cy="1553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C5365F6-165D-48A5-8402-DF4E689D5116}"/>
                </a:ext>
              </a:extLst>
            </p:cNvPr>
            <p:cNvSpPr/>
            <p:nvPr/>
          </p:nvSpPr>
          <p:spPr>
            <a:xfrm>
              <a:off x="5392466" y="3392387"/>
              <a:ext cx="1260234" cy="659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AD81331-98EB-42AB-9198-418F18DCC7DD}"/>
                </a:ext>
              </a:extLst>
            </p:cNvPr>
            <p:cNvSpPr/>
            <p:nvPr/>
          </p:nvSpPr>
          <p:spPr>
            <a:xfrm>
              <a:off x="5307098" y="3763425"/>
              <a:ext cx="170735" cy="201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F3B9B09E-231B-4609-B347-80E80A8FDD41}"/>
                </a:ext>
              </a:extLst>
            </p:cNvPr>
            <p:cNvCxnSpPr>
              <a:endCxn id="13" idx="1"/>
            </p:cNvCxnSpPr>
            <p:nvPr/>
          </p:nvCxnSpPr>
          <p:spPr>
            <a:xfrm rot="10800000" flipV="1">
              <a:off x="5307098" y="3392388"/>
              <a:ext cx="820326" cy="471888"/>
            </a:xfrm>
            <a:prstGeom prst="bentConnector3">
              <a:avLst>
                <a:gd name="adj1" fmla="val 53172"/>
              </a:avLst>
            </a:prstGeom>
            <a:ln w="19050">
              <a:solidFill>
                <a:srgbClr val="F0265D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5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54" y="1273455"/>
            <a:ext cx="5250692" cy="327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2353A8F4-E178-488F-BD10-415D7ED6CA7F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7682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142990"/>
            <a:ext cx="7205343" cy="40028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Crie uma aplicação que permita ao usuário adicionar quantos funcionários desejar à lista de funcionários. Os dados são: nome, salário, faltas e cargo. </a:t>
            </a:r>
            <a:b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</a:b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Crie as camadas: </a:t>
            </a:r>
            <a:r>
              <a:rPr lang="pt-BR" altLang="pt-BR" sz="1300" b="1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beans</a:t>
            </a:r>
            <a:r>
              <a:rPr lang="pt-BR" altLang="pt-BR" sz="1300" b="1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 e </a:t>
            </a:r>
            <a:r>
              <a:rPr lang="pt-BR" altLang="pt-BR" sz="1300" b="1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implementacao</a:t>
            </a:r>
            <a:r>
              <a:rPr lang="pt-BR" altLang="pt-BR" sz="130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.</a:t>
            </a:r>
            <a:br>
              <a:rPr lang="pt-BR" altLang="pt-BR" sz="130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</a:br>
            <a:endParaRPr lang="pt-BR" altLang="pt-BR" sz="1300" dirty="0">
              <a:solidFill>
                <a:srgbClr val="F0265D"/>
              </a:solidFill>
              <a:latin typeface="Gotham HTF Light" pitchFamily="50" charset="0"/>
              <a:cs typeface="Courier New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 startAt="2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Criar os métodos estáticos para a situação abaixo: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Retornar o total de funcionários cadastrados.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Retornar a média geral dos salários.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Retornar o total da folha de pagamento.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Imprimir os nomes de todos os funcionários.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Imprimir os nomes e salários de todos os funcionários.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Imprimir os nomes e os cargos dos funcionários.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Exibir apenas os nomes dos funcionários que possuem mais de 3 faltas.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FA9159EE-38D0-48E7-9E28-2CD6852699A3}"/>
              </a:ext>
            </a:extLst>
          </p:cNvPr>
          <p:cNvSpPr txBox="1"/>
          <p:nvPr/>
        </p:nvSpPr>
        <p:spPr>
          <a:xfrm>
            <a:off x="939416" y="557640"/>
            <a:ext cx="467249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DESCANSO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COLLECTION´S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  <a:p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10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6153716" cy="327812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Neste exemplo a classe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Diretor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sobrescreveu o método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getSalario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classe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Funcionario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lvl="1">
              <a:defRPr/>
            </a:pP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class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Gotham HTF Light" pitchFamily="50" charset="0"/>
                <a:cs typeface="Courier New" pitchFamily="49" charset="0"/>
              </a:rPr>
              <a:t>Funcionario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	</a:t>
            </a:r>
          </a:p>
          <a:p>
            <a:pPr lvl="1">
              <a:defRPr/>
            </a:pPr>
            <a:r>
              <a:rPr lang="pt-BR" sz="1050" b="1" dirty="0">
                <a:solidFill>
                  <a:srgbClr val="7030A0"/>
                </a:solidFill>
                <a:latin typeface="Gotham HTF Light" pitchFamily="50" charset="0"/>
                <a:cs typeface="Courier New" pitchFamily="49" charset="0"/>
              </a:rPr>
              <a:t>  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private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double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salario;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 double 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getSalario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(){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   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return 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}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}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class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Diretor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extends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Gotham HTF Light" pitchFamily="50" charset="0"/>
                <a:cs typeface="Courier New" pitchFamily="49" charset="0"/>
              </a:rPr>
              <a:t>Funcionario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pt-BR" sz="1050" b="1" dirty="0">
                <a:solidFill>
                  <a:srgbClr val="7030A0"/>
                </a:solidFill>
                <a:latin typeface="Gotham HTF Light" pitchFamily="50" charset="0"/>
                <a:cs typeface="Courier New" pitchFamily="49" charset="0"/>
              </a:rPr>
              <a:t>    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 double 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getSalario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(){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   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return </a:t>
            </a:r>
            <a:r>
              <a:rPr lang="en-US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super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.getSalario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() + </a:t>
            </a:r>
            <a:r>
              <a:rPr lang="pt-BR" sz="1050" b="1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5050.00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}</a:t>
            </a:r>
          </a:p>
          <a:p>
            <a:pPr lvl="1">
              <a:defRPr/>
            </a:pP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}</a:t>
            </a:r>
          </a:p>
          <a:p>
            <a:pPr marL="171450" indent="-171450">
              <a:lnSpc>
                <a:spcPct val="150000"/>
              </a:lnSpc>
              <a:spcAft>
                <a:spcPts val="9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SOBRESCRITA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OVERRIDING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75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6554894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3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um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sirva para armazenar dados de veículos, para isso, será necessário cadastrar: ano de fabricação, modelo, valor, montadora e acessórios (pode ter mais do que um, e cada acessório terá uma descrição e valor).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3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a classe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implementacao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permitindo ao usuário o cadastro de 5 veículos, lembrando que cada veículo poderá conter 3 acessórios.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DESCANSO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COLLECTION´S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os seguintes métodos, na classe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implementacao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o valor total de todos os veículos cadastrados.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a média entre todos os veículos cadastrados.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o veículo mais caro.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o total de acessórios de cada veículo.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DESCANSO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COLLECTION´S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98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8BEFC02-8C08-4891-90D0-F60EC4FA8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90" y="716001"/>
            <a:ext cx="5140027" cy="4218395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F0265D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7704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FA877BE-5398-4EDC-B65B-96BA86B0EA04}"/>
              </a:ext>
            </a:extLst>
          </p:cNvPr>
          <p:cNvGrpSpPr/>
          <p:nvPr/>
        </p:nvGrpSpPr>
        <p:grpSpPr>
          <a:xfrm>
            <a:off x="765546" y="1043194"/>
            <a:ext cx="3489987" cy="3407574"/>
            <a:chOff x="344951" y="925105"/>
            <a:chExt cx="4155631" cy="4188161"/>
          </a:xfrm>
        </p:grpSpPr>
        <p:pic>
          <p:nvPicPr>
            <p:cNvPr id="17" name="Picture 3" descr="caomputador.png">
              <a:extLst>
                <a:ext uri="{FF2B5EF4-FFF2-40B4-BE49-F238E27FC236}">
                  <a16:creationId xmlns:a16="http://schemas.microsoft.com/office/drawing/2014/main" id="{64B4117E-4256-47CD-8DB0-5EEF4203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4" descr="chicara.png">
              <a:extLst>
                <a:ext uri="{FF2B5EF4-FFF2-40B4-BE49-F238E27FC236}">
                  <a16:creationId xmlns:a16="http://schemas.microsoft.com/office/drawing/2014/main" id="{F6E24563-F63A-4D4C-B08A-AC860BBD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6" descr="livros.png">
              <a:extLst>
                <a:ext uri="{FF2B5EF4-FFF2-40B4-BE49-F238E27FC236}">
                  <a16:creationId xmlns:a16="http://schemas.microsoft.com/office/drawing/2014/main" id="{FFFDC8AF-9688-4CE9-9AD4-A1B6B158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571999" y="1354076"/>
            <a:ext cx="3523130" cy="2376954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Java: Como Programar, 8ª edição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7 –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ArrayLists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7.14 Introdução a coleções e classe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200" dirty="0"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 err="1">
                <a:solidFill>
                  <a:srgbClr val="F0265D"/>
                </a:solidFill>
                <a:latin typeface="Gotham HTF" pitchFamily="50" charset="0"/>
              </a:rPr>
              <a:t>Collections</a:t>
            </a:r>
            <a:endParaRPr lang="pt-BR" sz="1200" dirty="0">
              <a:solidFill>
                <a:srgbClr val="F0265D"/>
              </a:solidFill>
              <a:latin typeface="Gotham HTF" pitchFamily="50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http://docs.oracle.com/javase/7/docs/api/java/util/Collections.html</a:t>
            </a:r>
          </a:p>
        </p:txBody>
      </p:sp>
    </p:spTree>
    <p:extLst>
      <p:ext uri="{BB962C8B-B14F-4D97-AF65-F5344CB8AC3E}">
        <p14:creationId xmlns:p14="http://schemas.microsoft.com/office/powerpoint/2010/main" val="2807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5. GI</a:t>
            </a:r>
            <a:r>
              <a:rPr lang="en-US" sz="3500" dirty="0">
                <a:solidFill>
                  <a:srgbClr val="FF417F"/>
                </a:solidFill>
                <a:latin typeface="Gotham HTF Light"/>
                <a:cs typeface="Gotham HTF Medium"/>
              </a:rPr>
              <a:t>T</a:t>
            </a:r>
            <a:endParaRPr lang="en-US" sz="3500" dirty="0">
              <a:solidFill>
                <a:srgbClr val="FF417F"/>
              </a:solidFill>
              <a:latin typeface="Gotham HTF Medium"/>
              <a:cs typeface="Gotham HTF Medium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01A92F17-AC1C-4717-8807-012CD0CA87DD}"/>
              </a:ext>
            </a:extLst>
          </p:cNvPr>
          <p:cNvSpPr txBox="1"/>
          <p:nvPr/>
        </p:nvSpPr>
        <p:spPr>
          <a:xfrm>
            <a:off x="3599512" y="1000525"/>
            <a:ext cx="4447207" cy="1192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800" b="1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Nosso querido </a:t>
            </a:r>
            <a:r>
              <a:rPr lang="pt-BR" sz="3800" b="1" dirty="0" err="1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Padawan</a:t>
            </a:r>
            <a:r>
              <a:rPr lang="pt-BR" sz="3800" b="1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 Ezra </a:t>
            </a:r>
            <a:r>
              <a:rPr lang="pt-BR" sz="3800" b="1" dirty="0" err="1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Bridger</a:t>
            </a:r>
            <a:r>
              <a:rPr lang="pt-BR" sz="3800" b="1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 recebeu uma missão!</a:t>
            </a:r>
          </a:p>
        </p:txBody>
      </p:sp>
      <p:pic>
        <p:nvPicPr>
          <p:cNvPr id="6" name="Picture 4" descr="A person wearing a costume posing for the camera&#10;&#10;Description automatically generated">
            <a:extLst>
              <a:ext uri="{FF2B5EF4-FFF2-40B4-BE49-F238E27FC236}">
                <a16:creationId xmlns:a16="http://schemas.microsoft.com/office/drawing/2014/main" id="{EE758DA8-540D-4C1E-8628-4FA94D5C59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-6000"/>
                    </a14:imgEffect>
                  </a14:imgLayer>
                </a14:imgProps>
              </a:ext>
            </a:extLst>
          </a:blip>
          <a:srcRect r="2" b="28619"/>
          <a:stretch/>
        </p:blipFill>
        <p:spPr>
          <a:xfrm>
            <a:off x="493361" y="765943"/>
            <a:ext cx="2462188" cy="3642628"/>
          </a:xfrm>
          <a:prstGeom prst="rect">
            <a:avLst/>
          </a:prstGeom>
          <a:effectLst/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1EB2149A-912F-4208-BAB3-F26E73B6FC8A}"/>
              </a:ext>
            </a:extLst>
          </p:cNvPr>
          <p:cNvSpPr txBox="1"/>
          <p:nvPr/>
        </p:nvSpPr>
        <p:spPr>
          <a:xfrm>
            <a:off x="3685743" y="2867202"/>
            <a:ext cx="4274744" cy="15583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Ctr="0">
            <a:normAutofit fontScale="6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8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Desenvolver um sistema de controle de livros para a Ordem </a:t>
            </a:r>
            <a:r>
              <a:rPr lang="pt-BR" sz="2800" dirty="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Jedi</a:t>
            </a:r>
            <a:endParaRPr lang="pt-BR" sz="28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8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Esse sistema deve ser construído sobre uma plataforma Web </a:t>
            </a:r>
          </a:p>
        </p:txBody>
      </p:sp>
    </p:spTree>
    <p:extLst>
      <p:ext uri="{BB962C8B-B14F-4D97-AF65-F5344CB8AC3E}">
        <p14:creationId xmlns:p14="http://schemas.microsoft.com/office/powerpoint/2010/main" val="30755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F3110ABC-DC00-4FEA-B06D-1E5F773A7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906"/>
          <a:stretch/>
        </p:blipFill>
        <p:spPr>
          <a:xfrm>
            <a:off x="989578" y="766204"/>
            <a:ext cx="5072263" cy="285314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4F7839FE-52B2-4990-8D66-7BF958CF30FD}"/>
              </a:ext>
            </a:extLst>
          </p:cNvPr>
          <p:cNvSpPr txBox="1"/>
          <p:nvPr/>
        </p:nvSpPr>
        <p:spPr>
          <a:xfrm>
            <a:off x="512380" y="3799489"/>
            <a:ext cx="6332483" cy="10492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28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Não pensou duas vezes abriu o computador,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28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e começou a criar a página inicial do sistema.</a:t>
            </a:r>
          </a:p>
        </p:txBody>
      </p:sp>
    </p:spTree>
    <p:extLst>
      <p:ext uri="{BB962C8B-B14F-4D97-AF65-F5344CB8AC3E}">
        <p14:creationId xmlns:p14="http://schemas.microsoft.com/office/powerpoint/2010/main" val="18830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59400-CBE4-094C-A5E6-0D6068D9D407}"/>
              </a:ext>
            </a:extLst>
          </p:cNvPr>
          <p:cNvSpPr txBox="1"/>
          <p:nvPr/>
        </p:nvSpPr>
        <p:spPr>
          <a:xfrm>
            <a:off x="4791957" y="1497243"/>
            <a:ext cx="3648601" cy="342792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24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Porém, o seu computador de um problema!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pt-BR" sz="2400" dirty="0">
              <a:solidFill>
                <a:srgbClr val="ED145B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24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E ele perdeu toda a página que estava em desenvolvimento.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pt-BR" sz="2400" dirty="0">
              <a:solidFill>
                <a:srgbClr val="ED145B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24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E agora como fazer para que ele consiga desenvolver e ainda conseguir ajuda no desenvolvimento do projeto?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422DF-835B-2444-9D71-60F9877BB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r="18619" b="-2"/>
          <a:stretch/>
        </p:blipFill>
        <p:spPr>
          <a:xfrm>
            <a:off x="15" y="2388"/>
            <a:ext cx="4518101" cy="5143493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1512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90D7E3-90AC-6848-A82B-EC9A35EC53FE}"/>
              </a:ext>
            </a:extLst>
          </p:cNvPr>
          <p:cNvSpPr/>
          <p:nvPr/>
        </p:nvSpPr>
        <p:spPr>
          <a:xfrm>
            <a:off x="2410692" y="2381"/>
            <a:ext cx="6733309" cy="51435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3" name="Picture 2" descr="A person wearing a costume&#10;&#10;Description automatically generated">
            <a:extLst>
              <a:ext uri="{FF2B5EF4-FFF2-40B4-BE49-F238E27FC236}">
                <a16:creationId xmlns:a16="http://schemas.microsoft.com/office/drawing/2014/main" id="{C241697C-03C5-EB42-B340-9A006D8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25375"/>
            <a:ext cx="2410691" cy="3120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1CD3B6-B006-5040-BDBE-9648F142C4DE}"/>
              </a:ext>
            </a:extLst>
          </p:cNvPr>
          <p:cNvSpPr txBox="1"/>
          <p:nvPr/>
        </p:nvSpPr>
        <p:spPr>
          <a:xfrm>
            <a:off x="3048845" y="433096"/>
            <a:ext cx="4750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bg1">
                    <a:lumMod val="8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Paciência!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764AD-A0E0-474B-B7B4-5BAB514B0A85}"/>
              </a:ext>
            </a:extLst>
          </p:cNvPr>
          <p:cNvSpPr txBox="1"/>
          <p:nvPr/>
        </p:nvSpPr>
        <p:spPr>
          <a:xfrm>
            <a:off x="3164032" y="2100073"/>
            <a:ext cx="518667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300" dirty="0">
                <a:solidFill>
                  <a:schemeClr val="bg1">
                    <a:lumMod val="8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Vamos começar de novo...</a:t>
            </a:r>
          </a:p>
        </p:txBody>
      </p:sp>
    </p:spTree>
    <p:extLst>
      <p:ext uri="{BB962C8B-B14F-4D97-AF65-F5344CB8AC3E}">
        <p14:creationId xmlns:p14="http://schemas.microsoft.com/office/powerpoint/2010/main" val="675591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D8ED8-721D-794C-81E3-6FEE29786C6B}"/>
              </a:ext>
            </a:extLst>
          </p:cNvPr>
          <p:cNvSpPr txBox="1"/>
          <p:nvPr/>
        </p:nvSpPr>
        <p:spPr>
          <a:xfrm>
            <a:off x="4939412" y="3203255"/>
            <a:ext cx="3604497" cy="105108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36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“Lá” foi ele novamente!</a:t>
            </a:r>
          </a:p>
        </p:txBody>
      </p:sp>
      <p:pic>
        <p:nvPicPr>
          <p:cNvPr id="3" name="Picture 2" descr="A picture containing woman, person, racket, holding&#10;&#10;Description automatically generated">
            <a:extLst>
              <a:ext uri="{FF2B5EF4-FFF2-40B4-BE49-F238E27FC236}">
                <a16:creationId xmlns:a16="http://schemas.microsoft.com/office/drawing/2014/main" id="{651924DB-5655-6F4C-8AB4-478632101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5309"/>
          <a:stretch/>
        </p:blipFill>
        <p:spPr>
          <a:xfrm>
            <a:off x="1" y="579909"/>
            <a:ext cx="3974012" cy="4573079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716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u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ágina em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4687</Words>
  <Application>Microsoft Office PowerPoint</Application>
  <PresentationFormat>Personalizar</PresentationFormat>
  <Paragraphs>1343</Paragraphs>
  <Slides>141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141</vt:i4>
      </vt:variant>
    </vt:vector>
  </HeadingPairs>
  <TitlesOfParts>
    <vt:vector size="156" baseType="lpstr">
      <vt:lpstr>Arial</vt:lpstr>
      <vt:lpstr>Courier New</vt:lpstr>
      <vt:lpstr>Gotham HTF Medium</vt:lpstr>
      <vt:lpstr>Calibri</vt:lpstr>
      <vt:lpstr>Gotham HTF Book</vt:lpstr>
      <vt:lpstr>Wingdings</vt:lpstr>
      <vt:lpstr>Roboto Condensed Light</vt:lpstr>
      <vt:lpstr>Calibri Light</vt:lpstr>
      <vt:lpstr>Gotham HTF Light</vt:lpstr>
      <vt:lpstr>Gotham HTF</vt:lpstr>
      <vt:lpstr>Square721 BT</vt:lpstr>
      <vt:lpstr>Office Theme</vt:lpstr>
      <vt:lpstr>Titulo</vt:lpstr>
      <vt:lpstr>Página em Branco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110</cp:revision>
  <dcterms:created xsi:type="dcterms:W3CDTF">2019-02-15T12:16:11Z</dcterms:created>
  <dcterms:modified xsi:type="dcterms:W3CDTF">2020-05-12T21:37:19Z</dcterms:modified>
</cp:coreProperties>
</file>